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2"/>
  </p:notesMasterIdLst>
  <p:sldIdLst>
    <p:sldId id="256" r:id="rId2"/>
    <p:sldId id="29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8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4" autoAdjust="0"/>
    <p:restoredTop sz="92769" autoAdjust="0"/>
  </p:normalViewPr>
  <p:slideViewPr>
    <p:cSldViewPr>
      <p:cViewPr varScale="1">
        <p:scale>
          <a:sx n="88" d="100"/>
          <a:sy n="88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B4CDA-8B8D-41FB-9FEF-412C7C4EF49A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95871-71B9-4F01-8463-1477C07FC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258448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3462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6961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581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="" xmlns:p14="http://schemas.microsoft.com/office/powerpoint/2010/main" val="2474057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265235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475728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613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0450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221051695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7165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="" xmlns:p14="http://schemas.microsoft.com/office/powerpoint/2010/main" val="231166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1%D0%B5%D1%80%D0%B5%D0%BC%D0%B5%D0%BD%D0%BD%D0%BE%D1%81%D1%82%D1%8C_%D1%87%D0%B5%D0%BB%D0%BE%D0%B2%D0%B5%D0%BA%D0%B0" TargetMode="External"/><Relationship Id="rId2" Type="http://schemas.openxmlformats.org/officeDocument/2006/relationships/hyperlink" Target="https://ru.wikipedia.org/wiki/%D0%9E%D0%BA%D0%BE%D0%BB%D0%BE%D0%BF%D0%BB%D0%BE%D0%B4%D0%BD%D1%8B%D0%B5_%D0%B2%D0%BE%D0%B4%D1%8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s://ru.wikipedia.org/wiki/%D0%A4%D0%B8%D0%B7%D0%B8%D0%BE%D0%BB%D0%BE%D0%B3%D0%B8%D1%87%D0%B5%D1%81%D0%BA%D0%B8%D0%B9_%D1%80%D0%B0%D1%81%D1%82%D0%B2%D0%BE%D1%8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obozrevatel.com/mamaclub/besplodie/material/abort_preryvanie_beremennosti_posledstviya_abortov-98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7736585" cy="3198029"/>
          </a:xfrm>
        </p:spPr>
        <p:txBody>
          <a:bodyPr>
            <a:normAutofit/>
          </a:bodyPr>
          <a:lstStyle/>
          <a:p>
            <a:pPr marL="0" indent="0" algn="ctr"/>
            <a:r>
              <a:rPr lang="ru-RU" sz="2000" b="1" dirty="0" smtClean="0">
                <a:latin typeface="+mn-lt"/>
                <a:cs typeface="Arial" panose="020B0604020202020204" pitchFamily="34" charset="0"/>
              </a:rPr>
              <a:t>ПМ</a:t>
            </a:r>
            <a:r>
              <a:rPr lang="ru-RU" sz="2000" b="1" dirty="0" smtClean="0">
                <a:latin typeface="+mn-lt"/>
              </a:rPr>
              <a:t>. </a:t>
            </a:r>
            <a:r>
              <a:rPr lang="ru-RU" sz="2000" b="1" dirty="0" smtClean="0">
                <a:latin typeface="+mn-lt"/>
                <a:cs typeface="Arial" panose="020B0604020202020204" pitchFamily="34" charset="0"/>
              </a:rPr>
              <a:t>04 Медицинская помощь женщине, новорожденному, семье при патологическом течении беременности, родов и послеродового периода</a:t>
            </a:r>
            <a:br>
              <a:rPr lang="ru-RU" sz="2000" b="1" dirty="0" smtClean="0">
                <a:latin typeface="+mn-lt"/>
                <a:cs typeface="Arial" panose="020B0604020202020204" pitchFamily="34" charset="0"/>
              </a:rPr>
            </a:br>
            <a:r>
              <a:rPr lang="ru-RU" sz="2000" b="1" dirty="0" smtClean="0">
                <a:latin typeface="+mn-lt"/>
                <a:cs typeface="Arial" panose="020B0604020202020204" pitchFamily="34" charset="0"/>
              </a:rPr>
              <a:t>МДК 04. 01 Патологическое акушерство</a:t>
            </a:r>
            <a:br>
              <a:rPr lang="ru-RU" sz="2000" b="1" dirty="0" smtClean="0">
                <a:latin typeface="+mn-lt"/>
                <a:cs typeface="Arial" panose="020B0604020202020204" pitchFamily="34" charset="0"/>
              </a:rPr>
            </a:br>
            <a:r>
              <a:rPr lang="ru-RU" sz="2000" b="1" dirty="0" smtClean="0">
                <a:latin typeface="+mn-lt"/>
                <a:cs typeface="Arial" panose="020B0604020202020204" pitchFamily="34" charset="0"/>
              </a:rPr>
              <a:t>Специальность 31.02.02. «Акушерское дело»</a:t>
            </a:r>
            <a:br>
              <a:rPr lang="ru-RU" sz="2000" b="1" dirty="0" smtClean="0">
                <a:latin typeface="+mn-lt"/>
                <a:cs typeface="Arial" panose="020B0604020202020204" pitchFamily="34" charset="0"/>
              </a:rPr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2200" i="1" dirty="0" smtClean="0"/>
              <a:t>Тема </a:t>
            </a:r>
            <a:r>
              <a:rPr lang="ru-RU" sz="2200" i="1" dirty="0" smtClean="0"/>
              <a:t>занятия</a:t>
            </a:r>
            <a:r>
              <a:rPr lang="ru-RU" sz="2200" i="1" dirty="0" smtClean="0"/>
              <a:t>: </a:t>
            </a: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</a:rPr>
              <a:t>«Аномалии развития и заболевания плода, плодных </a:t>
            </a: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</a:rPr>
              <a:t>оболочек и плаценты»</a:t>
            </a:r>
            <a:endParaRPr lang="ru-RU" sz="2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336805" y="228600"/>
            <a:ext cx="8333230" cy="762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Астраханский базовый медицинский колледж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5257799"/>
            <a:ext cx="8092440" cy="11429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Преподаватель: Минакова 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лефтина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Георгиевна</a:t>
            </a:r>
          </a:p>
          <a:p>
            <a:pPr marL="0" indent="0" algn="ctr">
              <a:buNone/>
            </a:pPr>
            <a:endParaRPr lang="ru-RU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Астрахань - 2020</a:t>
            </a:r>
            <a:endParaRPr lang="ru-RU" b="1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59521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8303"/>
            <a:ext cx="7633742" cy="76061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    Лечение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677" y="0"/>
            <a:ext cx="4572000" cy="35814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801981"/>
            <a:ext cx="3657600" cy="277941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  <a:latin typeface="pf_agora_sans_proregular"/>
              </a:rPr>
              <a:t>Лечение только хирургическое</a:t>
            </a:r>
            <a:r>
              <a:rPr lang="ru-RU" dirty="0" smtClean="0">
                <a:solidFill>
                  <a:schemeClr val="tx2"/>
                </a:solidFill>
                <a:latin typeface="pf_agora_sans_proregular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pf_agora_sans_proregular"/>
              </a:rPr>
              <a:t>иссечение </a:t>
            </a:r>
            <a:r>
              <a:rPr lang="ru-RU" dirty="0">
                <a:solidFill>
                  <a:schemeClr val="tx2"/>
                </a:solidFill>
                <a:latin typeface="pf_agora_sans_proregular"/>
              </a:rPr>
              <a:t>грыжевого </a:t>
            </a:r>
            <a:r>
              <a:rPr lang="ru-RU" dirty="0" smtClean="0">
                <a:solidFill>
                  <a:schemeClr val="tx2"/>
                </a:solidFill>
                <a:latin typeface="pf_agora_sans_proregular"/>
              </a:rPr>
              <a:t>мешка,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pf_agora_sans_proregular"/>
              </a:rPr>
              <a:t>его </a:t>
            </a:r>
            <a:r>
              <a:rPr lang="ru-RU" dirty="0">
                <a:solidFill>
                  <a:schemeClr val="tx2"/>
                </a:solidFill>
                <a:latin typeface="pf_agora_sans_proregular"/>
              </a:rPr>
              <a:t>содержимого (по возможности </a:t>
            </a:r>
            <a:r>
              <a:rPr lang="ru-RU" dirty="0" smtClean="0">
                <a:solidFill>
                  <a:schemeClr val="tx2"/>
                </a:solidFill>
                <a:latin typeface="pf_agora_sans_proregular"/>
              </a:rPr>
              <a:t>сохраняя </a:t>
            </a:r>
            <a:r>
              <a:rPr lang="ru-RU" dirty="0">
                <a:solidFill>
                  <a:schemeClr val="tx2"/>
                </a:solidFill>
                <a:latin typeface="pf_agora_sans_proregular"/>
              </a:rPr>
              <a:t>мозговую ткань) и закрытие костного дефекта черепа.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3857628"/>
            <a:ext cx="3292762" cy="25003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3643314"/>
            <a:ext cx="4008956" cy="28479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9260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758" y="152400"/>
            <a:ext cx="7633742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	</a:t>
            </a:r>
            <a:r>
              <a:rPr lang="ru-RU" sz="4000" dirty="0" smtClean="0"/>
              <a:t>Волчья пасть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914400"/>
            <a:ext cx="6172200" cy="56758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444444"/>
                </a:solidFill>
                <a:latin typeface="Raleway"/>
              </a:rPr>
              <a:t>   </a:t>
            </a:r>
            <a:r>
              <a:rPr lang="ru-RU" dirty="0" smtClean="0">
                <a:solidFill>
                  <a:schemeClr val="tx2"/>
                </a:solidFill>
                <a:latin typeface="Raleway"/>
              </a:rPr>
              <a:t>расщепление 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верхней губы, верхней челюсти и твердого неба. Полости рта и носа сообщаются, поэтому молоко при сосании вытекает через нос. Ребенка при кормлении следует держать в вертикальном положении, что способствует попаданию молока в пищевод</a:t>
            </a:r>
            <a:r>
              <a:rPr lang="ru-RU" dirty="0" smtClean="0">
                <a:solidFill>
                  <a:schemeClr val="tx2"/>
                </a:solidFill>
                <a:latin typeface="Raleway"/>
              </a:rPr>
              <a:t>.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444444"/>
                </a:solidFill>
                <a:latin typeface="Raleway"/>
              </a:rPr>
              <a:t> </a:t>
            </a:r>
            <a:r>
              <a:rPr lang="ru-RU" sz="4000" b="1" dirty="0" smtClean="0">
                <a:solidFill>
                  <a:schemeClr val="tx2"/>
                </a:solidFill>
                <a:latin typeface="+mj-lt"/>
              </a:rPr>
              <a:t>ЗАЯЧЬЯ </a:t>
            </a:r>
            <a:r>
              <a:rPr lang="ru-RU" sz="4000" b="1" dirty="0" smtClean="0">
                <a:solidFill>
                  <a:schemeClr val="tx2"/>
                </a:solidFill>
                <a:latin typeface="+mj-lt"/>
              </a:rPr>
              <a:t>ГУБА</a:t>
            </a:r>
          </a:p>
          <a:p>
            <a:pPr>
              <a:buNone/>
            </a:pPr>
            <a:r>
              <a:rPr lang="ru-RU" dirty="0" smtClean="0">
                <a:solidFill>
                  <a:srgbClr val="444444"/>
                </a:solidFill>
                <a:latin typeface="Raleway"/>
              </a:rPr>
              <a:t>  </a:t>
            </a:r>
            <a:r>
              <a:rPr lang="ru-RU" dirty="0" smtClean="0">
                <a:solidFill>
                  <a:schemeClr val="tx2"/>
                </a:solidFill>
                <a:latin typeface="Raleway"/>
              </a:rPr>
              <a:t>расщепление 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верхней губы. </a:t>
            </a:r>
            <a:endParaRPr lang="ru-RU" dirty="0" smtClean="0">
              <a:solidFill>
                <a:schemeClr val="tx2"/>
              </a:solidFill>
              <a:latin typeface="Raleway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Raleway"/>
              </a:rPr>
              <a:t>  Эта 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аномалия </a:t>
            </a:r>
            <a:r>
              <a:rPr lang="ru-RU" dirty="0" smtClean="0">
                <a:solidFill>
                  <a:schemeClr val="tx2"/>
                </a:solidFill>
                <a:latin typeface="Raleway"/>
              </a:rPr>
              <a:t>не препятствует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Raleway"/>
              </a:rPr>
              <a:t>  акту </a:t>
            </a:r>
            <a:r>
              <a:rPr lang="ru-RU" dirty="0" smtClean="0">
                <a:solidFill>
                  <a:schemeClr val="tx2"/>
                </a:solidFill>
                <a:latin typeface="Raleway"/>
              </a:rPr>
              <a:t>сосания 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и </a:t>
            </a:r>
            <a:r>
              <a:rPr lang="ru-RU" dirty="0" smtClean="0">
                <a:solidFill>
                  <a:schemeClr val="tx2"/>
                </a:solidFill>
                <a:latin typeface="Raleway"/>
              </a:rPr>
              <a:t>правильному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Raleway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Raleway"/>
              </a:rPr>
              <a:t>  развитию 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ребенка.</a:t>
            </a:r>
          </a:p>
          <a:p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939"/>
            <a:ext cx="914400" cy="1129121"/>
          </a:xfrm>
          <a:prstGeom prst="rect">
            <a:avLst/>
          </a:prstGeom>
        </p:spPr>
      </p:pic>
      <p:pic>
        <p:nvPicPr>
          <p:cNvPr id="31746" name="Picture 2" descr="http://medamed.ru/portals/0/Images/Articles/Zabolevaniya/volchya_past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214422"/>
            <a:ext cx="2080421" cy="2428892"/>
          </a:xfrm>
          <a:prstGeom prst="rect">
            <a:avLst/>
          </a:prstGeom>
          <a:noFill/>
        </p:spPr>
      </p:pic>
      <p:pic>
        <p:nvPicPr>
          <p:cNvPr id="31748" name="Picture 4" descr="https://idoctor.kz/storage/images/optimized/1bee9e23b170651d169b57344310cb70_800xauto-q-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57628"/>
            <a:ext cx="2220567" cy="2714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769737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7052"/>
            <a:ext cx="7633742" cy="809897"/>
          </a:xfrm>
        </p:spPr>
        <p:txBody>
          <a:bodyPr/>
          <a:lstStyle/>
          <a:p>
            <a:pPr algn="ctr"/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9732" y="1524000"/>
            <a:ext cx="7633742" cy="3593591"/>
          </a:xfrm>
        </p:spPr>
        <p:txBody>
          <a:bodyPr/>
          <a:lstStyle/>
          <a:p>
            <a:pPr lvl="0">
              <a:buClr>
                <a:srgbClr val="0B082E"/>
              </a:buClr>
            </a:pPr>
            <a:r>
              <a:rPr lang="ru-RU" dirty="0">
                <a:solidFill>
                  <a:schemeClr val="tx2"/>
                </a:solidFill>
                <a:latin typeface="Raleway"/>
              </a:rPr>
              <a:t>Волчья пасть и </a:t>
            </a:r>
            <a:r>
              <a:rPr lang="ru-RU" dirty="0" smtClean="0">
                <a:solidFill>
                  <a:schemeClr val="tx2"/>
                </a:solidFill>
                <a:latin typeface="Raleway"/>
              </a:rPr>
              <a:t>заячья 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губа устраняются путем пластических операций. Операцию производят через несколько месяцев после рождения или даже позднее, в первые годы жизни.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2928934"/>
            <a:ext cx="3317555" cy="30718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2915657"/>
            <a:ext cx="4074110" cy="30851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74" y="26752"/>
            <a:ext cx="920932" cy="11401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9217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3429000"/>
            <a:ext cx="3595188" cy="30892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566" y="211619"/>
            <a:ext cx="3476433" cy="371744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703" y="685800"/>
            <a:ext cx="5531371" cy="3593591"/>
          </a:xfrm>
        </p:spPr>
        <p:txBody>
          <a:bodyPr/>
          <a:lstStyle/>
          <a:p>
            <a:r>
              <a:rPr lang="ru-RU" dirty="0">
                <a:solidFill>
                  <a:srgbClr val="444444"/>
                </a:solidFill>
                <a:latin typeface="Raleway"/>
              </a:rPr>
              <a:t>Расщепление позвоночника может быть в 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любом месте, чаще в поясничной области. Через отверстие из спинномозгового канала может выпячиваться спинной мозг, покрытый мозговыми оболочками и истонченной кожей. Данная аномалия развития плода течению родов обычно не мешает.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3929066"/>
            <a:ext cx="3452796" cy="27321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829" y="0"/>
            <a:ext cx="8229600" cy="96229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Рас</a:t>
            </a:r>
            <a:r>
              <a:rPr lang="ru-RU" sz="4000" dirty="0" smtClean="0"/>
              <a:t>щепление позвоночника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11630786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86201"/>
            <a:ext cx="4495800" cy="2971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5240"/>
            <a:ext cx="7633742" cy="89916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Пупочная грыжа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647701"/>
            <a:ext cx="4495800" cy="387923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4391"/>
            <a:ext cx="5830389" cy="3593591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Raleway"/>
              </a:rPr>
              <a:t>М</a:t>
            </a:r>
            <a:r>
              <a:rPr lang="ru-RU" dirty="0" smtClean="0">
                <a:solidFill>
                  <a:schemeClr val="tx2"/>
                </a:solidFill>
                <a:latin typeface="Raleway"/>
              </a:rPr>
              <a:t>ожет 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быть различной величины. При большом грыжевом отверстии (дефект брюшной стенки) в грыжевой мешок может переместиться значительная часть кишечника и даже печень. Пупочные грыжи, даже большие, обычно не затрудняют течение родов. Небольшие грыжи устраняются операционными путем, при больших грыжах дети нередко погибают.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3929066"/>
            <a:ext cx="3977819" cy="25431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3815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8303"/>
            <a:ext cx="8229600" cy="1267097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Заращение заднепроходного отверстия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447800"/>
            <a:ext cx="7633742" cy="3593591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Raleway"/>
              </a:rPr>
              <a:t>угрожает жизни ребенка. При данной аномалии требуется оказание неотложной хирургической помощи. Этот порок развития выявляется путем тщательного осмотра ребенка в родильной комнате и внимательного наблюдения за действием кишечника новорожденного ребенка в первый день жизни.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3571876"/>
            <a:ext cx="3588786" cy="29241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3500438"/>
            <a:ext cx="3700458" cy="29738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9367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600"/>
            <a:ext cx="3810000" cy="281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"/>
            <a:ext cx="7620001" cy="12954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Полидактилия </a:t>
            </a:r>
            <a:r>
              <a:rPr lang="ru-RU" sz="3600" dirty="0" smtClean="0"/>
              <a:t>(многопалость)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295401"/>
            <a:ext cx="7391400" cy="289559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  <a:latin typeface="Raleway"/>
              </a:rPr>
              <a:t>большее, чем обычно, количество пальцев на руках и ногах. Добавочные пальчики иногда бывают плохо развиты</a:t>
            </a:r>
            <a:r>
              <a:rPr lang="ru-RU" dirty="0" smtClean="0">
                <a:solidFill>
                  <a:schemeClr val="tx2"/>
                </a:solidFill>
                <a:latin typeface="Raleway"/>
              </a:rPr>
              <a:t>.</a:t>
            </a:r>
          </a:p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Лечение многопалости осуществляется только хирургическими способами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.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Выбор варианта исправления недуга осуществляется на основании типа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аномалии.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038600"/>
            <a:ext cx="5181600" cy="2819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1" y="37012"/>
            <a:ext cx="825137" cy="11059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47671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731" y="785794"/>
            <a:ext cx="3565007" cy="28388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137" y="40528"/>
            <a:ext cx="7633742" cy="149213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Сросшаяся двойня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1208" y="786594"/>
            <a:ext cx="4050792" cy="36195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  <a:latin typeface="Raleway"/>
              </a:rPr>
              <a:t>срастание, вернее не полное расщепление близнецов, может возникнуть при однояйцевых </a:t>
            </a:r>
            <a:r>
              <a:rPr lang="ru-RU" dirty="0" err="1">
                <a:solidFill>
                  <a:schemeClr val="tx2"/>
                </a:solidFill>
                <a:latin typeface="Raleway"/>
              </a:rPr>
              <a:t>моноамниотических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 двойнях. Срастание плодов может быть в области головы, грудной клетки, живота, ягодиц</a:t>
            </a:r>
            <a:r>
              <a:rPr lang="ru-RU" dirty="0" smtClean="0">
                <a:solidFill>
                  <a:schemeClr val="tx2"/>
                </a:solidFill>
                <a:latin typeface="Raleway"/>
              </a:rPr>
              <a:t>. Лечение хирургическое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rgbClr val="444444"/>
                </a:solidFill>
                <a:latin typeface="Raleway"/>
              </a:rPr>
              <a:t> </a:t>
            </a:r>
            <a:endParaRPr lang="ru-RU" dirty="0" smtClean="0">
              <a:solidFill>
                <a:srgbClr val="444444"/>
              </a:solidFill>
              <a:latin typeface="Raleway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29066"/>
            <a:ext cx="4032787" cy="25801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52" y="4071942"/>
            <a:ext cx="3159611" cy="22834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7635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633742" cy="9144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Гигантский плод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914400"/>
            <a:ext cx="8077200" cy="25908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Raleway"/>
              </a:rPr>
              <a:t>плод, имеющий вес при рождении свыше 5000 </a:t>
            </a:r>
            <a:r>
              <a:rPr lang="ru-RU" dirty="0" smtClean="0">
                <a:solidFill>
                  <a:schemeClr val="tx2"/>
                </a:solidFill>
                <a:latin typeface="Raleway"/>
              </a:rPr>
              <a:t>г. </a:t>
            </a:r>
          </a:p>
          <a:p>
            <a:r>
              <a:rPr lang="ru-RU" dirty="0" smtClean="0">
                <a:solidFill>
                  <a:schemeClr val="tx2"/>
                </a:solidFill>
                <a:latin typeface="Raleway"/>
              </a:rPr>
              <a:t>Развитию 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крупного или гигантского плода </a:t>
            </a:r>
            <a:endParaRPr lang="ru-RU" dirty="0" smtClean="0">
              <a:solidFill>
                <a:schemeClr val="tx2"/>
              </a:solidFill>
              <a:latin typeface="Raleway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Raleway"/>
              </a:rPr>
              <a:t>способствуют диабет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Raleway"/>
              </a:rPr>
              <a:t>предиабет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 и другие нарушения.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Raleway"/>
              </a:rPr>
              <a:t>Роды 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при гигантском плоде затяжные, нередко наблюдается внутриутробная асфиксия и родовые травмы</a:t>
            </a:r>
            <a:r>
              <a:rPr lang="ru-RU" dirty="0" smtClean="0">
                <a:solidFill>
                  <a:schemeClr val="tx2"/>
                </a:solidFill>
                <a:latin typeface="Raleway"/>
              </a:rPr>
              <a:t>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6" y="3071810"/>
            <a:ext cx="6067420" cy="33112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1" y="0"/>
            <a:ext cx="838200" cy="1066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4654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633742" cy="9144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Переношенный ребенок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066800"/>
            <a:ext cx="8153400" cy="35814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  <a:latin typeface="Raleway"/>
              </a:rPr>
              <a:t>беременность, срок которой затягивается более чем на 14 дней. </a:t>
            </a:r>
            <a:endParaRPr lang="ru-RU" dirty="0" smtClean="0">
              <a:solidFill>
                <a:schemeClr val="tx2"/>
              </a:solidFill>
              <a:latin typeface="Raleway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Raleway"/>
              </a:rPr>
              <a:t>ПРИЗНАКИ</a:t>
            </a:r>
            <a:r>
              <a:rPr lang="ru-RU" dirty="0" smtClean="0">
                <a:solidFill>
                  <a:schemeClr val="tx2"/>
                </a:solidFill>
                <a:latin typeface="Raleway"/>
              </a:rPr>
              <a:t>:</a:t>
            </a:r>
          </a:p>
          <a:p>
            <a:r>
              <a:rPr lang="ru-RU" dirty="0" smtClean="0">
                <a:solidFill>
                  <a:schemeClr val="tx2"/>
                </a:solidFill>
                <a:latin typeface="Raleway"/>
              </a:rPr>
              <a:t>Крупный плод</a:t>
            </a:r>
          </a:p>
          <a:p>
            <a:r>
              <a:rPr lang="ru-RU" dirty="0" smtClean="0">
                <a:solidFill>
                  <a:schemeClr val="tx2"/>
                </a:solidFill>
                <a:latin typeface="Raleway"/>
              </a:rPr>
              <a:t>кости 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черепа </a:t>
            </a:r>
            <a:r>
              <a:rPr lang="ru-RU" dirty="0" smtClean="0">
                <a:solidFill>
                  <a:schemeClr val="tx2"/>
                </a:solidFill>
                <a:latin typeface="Raleway"/>
              </a:rPr>
              <a:t>плотные</a:t>
            </a:r>
          </a:p>
          <a:p>
            <a:r>
              <a:rPr lang="ru-RU" dirty="0" smtClean="0">
                <a:solidFill>
                  <a:schemeClr val="tx2"/>
                </a:solidFill>
                <a:latin typeface="Raleway"/>
              </a:rPr>
              <a:t>способность 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головки к конфигурации понижена. </a:t>
            </a:r>
            <a:endParaRPr lang="ru-RU" dirty="0" smtClean="0">
              <a:solidFill>
                <a:schemeClr val="tx2"/>
              </a:solidFill>
              <a:latin typeface="Raleway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Raleway"/>
              </a:rPr>
              <a:t>Переношенной 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плод нередко погибает от асфиксии до начала родовой деятельности или во время родов. </a:t>
            </a:r>
            <a:r>
              <a:rPr lang="ru-RU" dirty="0" smtClean="0">
                <a:solidFill>
                  <a:schemeClr val="tx2"/>
                </a:solidFill>
                <a:latin typeface="Raleway"/>
              </a:rPr>
              <a:t>У 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новорожденных часто наблюдаются родовые травмы.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4357694"/>
            <a:ext cx="3655904" cy="21431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2657"/>
            <a:ext cx="836023" cy="10341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4357694"/>
            <a:ext cx="4062398" cy="22277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7861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071546"/>
            <a:ext cx="7633742" cy="3593591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Знать:</a:t>
            </a:r>
          </a:p>
          <a:p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Классификация пороков развития плода;</a:t>
            </a:r>
          </a:p>
          <a:p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Причины возникновения;</a:t>
            </a:r>
          </a:p>
          <a:p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Диагностика;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Уметь:</a:t>
            </a:r>
          </a:p>
          <a:p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Тактика ведения беременности, родов и послеродового периода;</a:t>
            </a:r>
          </a:p>
          <a:p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Особенности ухода за роженицей и родильницей.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8303"/>
            <a:ext cx="8077200" cy="1267097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Внутриутробная </a:t>
            </a:r>
            <a:r>
              <a:rPr lang="ru-RU" sz="3600" dirty="0" smtClean="0"/>
              <a:t>смерть плода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295400"/>
            <a:ext cx="8077200" cy="5334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Raleway"/>
              </a:rPr>
              <a:t>ПРИЧИНЫ</a:t>
            </a:r>
            <a:r>
              <a:rPr lang="ru-RU" dirty="0" smtClean="0">
                <a:solidFill>
                  <a:schemeClr val="tx2"/>
                </a:solidFill>
                <a:latin typeface="Raleway"/>
              </a:rPr>
              <a:t>:</a:t>
            </a:r>
          </a:p>
          <a:p>
            <a:r>
              <a:rPr lang="ru-RU" dirty="0" smtClean="0">
                <a:solidFill>
                  <a:schemeClr val="tx2"/>
                </a:solidFill>
                <a:latin typeface="Raleway"/>
              </a:rPr>
              <a:t> 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инфекционные заболевания беременной (тифы, дизентерия, грипп и другие вирусные заболевания, токсоплазмоз, </a:t>
            </a:r>
            <a:r>
              <a:rPr lang="ru-RU" dirty="0" err="1">
                <a:solidFill>
                  <a:schemeClr val="tx2"/>
                </a:solidFill>
                <a:latin typeface="Raleway"/>
              </a:rPr>
              <a:t>листериоз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, сифилис, малярия и др</a:t>
            </a:r>
            <a:r>
              <a:rPr lang="ru-RU" dirty="0" smtClean="0">
                <a:solidFill>
                  <a:schemeClr val="tx2"/>
                </a:solidFill>
                <a:latin typeface="Raleway"/>
              </a:rPr>
              <a:t>.);</a:t>
            </a:r>
          </a:p>
          <a:p>
            <a:r>
              <a:rPr lang="ru-RU" dirty="0" smtClean="0">
                <a:solidFill>
                  <a:schemeClr val="tx2"/>
                </a:solidFill>
                <a:latin typeface="Raleway"/>
              </a:rPr>
              <a:t> 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тяжёлые заболевания сердечно-сосудистой системы (гипертоническая болезнь, декорированный порок сердца</a:t>
            </a:r>
            <a:r>
              <a:rPr lang="ru-RU" dirty="0" smtClean="0">
                <a:solidFill>
                  <a:schemeClr val="tx2"/>
                </a:solidFill>
                <a:latin typeface="Raleway"/>
              </a:rPr>
              <a:t>);</a:t>
            </a:r>
          </a:p>
          <a:p>
            <a:r>
              <a:rPr lang="ru-RU" dirty="0" smtClean="0">
                <a:solidFill>
                  <a:schemeClr val="tx2"/>
                </a:solidFill>
                <a:latin typeface="Raleway"/>
              </a:rPr>
              <a:t> 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тяжёлые формы токсикозов беременности (нефропатия, </a:t>
            </a:r>
            <a:r>
              <a:rPr lang="ru-RU" dirty="0" err="1">
                <a:solidFill>
                  <a:schemeClr val="tx2"/>
                </a:solidFill>
                <a:latin typeface="Raleway"/>
              </a:rPr>
              <a:t>преэклампсия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, </a:t>
            </a:r>
            <a:r>
              <a:rPr lang="ru-RU" dirty="0" smtClean="0">
                <a:solidFill>
                  <a:schemeClr val="tx2"/>
                </a:solidFill>
                <a:latin typeface="Raleway"/>
              </a:rPr>
              <a:t>эклампсия); </a:t>
            </a:r>
            <a:endParaRPr lang="ru-RU" dirty="0">
              <a:solidFill>
                <a:schemeClr val="tx2"/>
              </a:solidFill>
              <a:latin typeface="Raleway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Raleway"/>
              </a:rPr>
              <a:t>заболевания </a:t>
            </a:r>
            <a:r>
              <a:rPr lang="ru-RU" dirty="0" smtClean="0">
                <a:solidFill>
                  <a:schemeClr val="tx2"/>
                </a:solidFill>
                <a:latin typeface="Raleway"/>
              </a:rPr>
              <a:t>почек; </a:t>
            </a:r>
            <a:endParaRPr lang="ru-RU" dirty="0" smtClean="0">
              <a:solidFill>
                <a:schemeClr val="tx2"/>
              </a:solidFill>
              <a:latin typeface="Raleway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Raleway"/>
              </a:rPr>
              <a:t>интоксикация 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организма матери (ртуть, свинец, окись углерода и др.); </a:t>
            </a:r>
            <a:endParaRPr lang="ru-RU" dirty="0" smtClean="0">
              <a:solidFill>
                <a:schemeClr val="tx2"/>
              </a:solidFill>
              <a:latin typeface="Raleway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Raleway"/>
              </a:rPr>
              <a:t>аномалии 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развития несовместимых с </a:t>
            </a:r>
            <a:r>
              <a:rPr lang="ru-RU" dirty="0" smtClean="0">
                <a:solidFill>
                  <a:schemeClr val="tx2"/>
                </a:solidFill>
                <a:latin typeface="Raleway"/>
              </a:rPr>
              <a:t>жизнью;</a:t>
            </a:r>
            <a:endParaRPr lang="ru-RU" dirty="0" smtClean="0">
              <a:solidFill>
                <a:schemeClr val="tx2"/>
              </a:solidFill>
              <a:latin typeface="Raleway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Raleway"/>
              </a:rPr>
              <a:t> отслойка </a:t>
            </a:r>
            <a:r>
              <a:rPr lang="ru-RU" dirty="0" smtClean="0">
                <a:solidFill>
                  <a:schemeClr val="tx2"/>
                </a:solidFill>
                <a:latin typeface="Raleway"/>
              </a:rPr>
              <a:t>плаценты;</a:t>
            </a:r>
            <a:endParaRPr lang="ru-RU" dirty="0">
              <a:solidFill>
                <a:schemeClr val="tx2"/>
              </a:solidFill>
              <a:latin typeface="Raleway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Raleway"/>
              </a:rPr>
              <a:t>несовместимость 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крови матери и плода в отношении резус-фактора</a:t>
            </a:r>
            <a:r>
              <a:rPr lang="ru-RU" dirty="0" smtClean="0">
                <a:solidFill>
                  <a:schemeClr val="tx2"/>
                </a:solidFill>
                <a:latin typeface="Raleway"/>
              </a:rPr>
              <a:t>.</a:t>
            </a:r>
            <a:endParaRPr lang="ru-RU" dirty="0">
              <a:solidFill>
                <a:schemeClr val="tx2"/>
              </a:solidFill>
              <a:latin typeface="Raleway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1" y="28303"/>
            <a:ext cx="838200" cy="11146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3392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633742" cy="8382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Диагностика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66800"/>
            <a:ext cx="7848600" cy="266700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chemeClr val="tx2"/>
                </a:solidFill>
                <a:latin typeface="Raleway"/>
              </a:rPr>
              <a:t>Исчезновение сердцебиения и движений плода.</a:t>
            </a:r>
          </a:p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chemeClr val="tx2"/>
                </a:solidFill>
                <a:latin typeface="Raleway"/>
              </a:rPr>
              <a:t>Прекращение 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роста матки. </a:t>
            </a:r>
            <a:endParaRPr lang="ru-RU" dirty="0" smtClean="0">
              <a:solidFill>
                <a:schemeClr val="tx2"/>
              </a:solidFill>
              <a:latin typeface="Raleway"/>
            </a:endParaRPr>
          </a:p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chemeClr val="tx2"/>
                </a:solidFill>
                <a:latin typeface="Raleway"/>
              </a:rPr>
              <a:t>Исчезновение 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набухания молочных желез, ощущение тяжести в животе, недомогание, чувство усталости. У некоторых женщин общее состояние не нарушается.</a:t>
            </a:r>
          </a:p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chemeClr val="tx2"/>
                </a:solidFill>
                <a:latin typeface="Raleway"/>
              </a:rPr>
              <a:t>Резкое снижение содержания </a:t>
            </a:r>
            <a:r>
              <a:rPr lang="ru-RU" dirty="0" err="1" smtClean="0">
                <a:solidFill>
                  <a:schemeClr val="tx2"/>
                </a:solidFill>
                <a:latin typeface="Raleway"/>
              </a:rPr>
              <a:t>эстриола</a:t>
            </a:r>
            <a:r>
              <a:rPr lang="ru-RU" dirty="0" smtClean="0">
                <a:solidFill>
                  <a:schemeClr val="tx2"/>
                </a:solidFill>
                <a:latin typeface="Raleway"/>
              </a:rPr>
              <a:t> в моче беременной.</a:t>
            </a:r>
            <a:endParaRPr lang="ru-RU" dirty="0">
              <a:solidFill>
                <a:schemeClr val="tx2"/>
              </a:solidFill>
              <a:latin typeface="Raleway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3571876"/>
            <a:ext cx="3384574" cy="29289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3571876"/>
            <a:ext cx="4000528" cy="29089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543" y="4762"/>
            <a:ext cx="824458" cy="10620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3772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524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Мацерация мертвого плода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914401"/>
            <a:ext cx="8153400" cy="213360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solidFill>
                  <a:schemeClr val="tx2"/>
                </a:solidFill>
                <a:latin typeface="Raleway"/>
              </a:rPr>
              <a:t>Б</a:t>
            </a:r>
            <a:r>
              <a:rPr lang="ru-RU" dirty="0" err="1" smtClean="0">
                <a:solidFill>
                  <a:schemeClr val="tx2"/>
                </a:solidFill>
                <a:latin typeface="Raleway"/>
              </a:rPr>
              <a:t>езгнилостное</a:t>
            </a:r>
            <a:r>
              <a:rPr lang="ru-RU" dirty="0" smtClean="0">
                <a:solidFill>
                  <a:schemeClr val="tx2"/>
                </a:solidFill>
                <a:latin typeface="Raleway"/>
              </a:rPr>
              <a:t> 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влажное омертвление тканей плода; ткани пропитываются околоплодной жидкостью и сывороткой крови. Вначале на коже образуются пузырьки, затем она отторгается лоскутами. В дальнейшем плод становится дряблым, кости черепа – подвижными, ткани приобретают желтоватый оттенок. 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124200"/>
            <a:ext cx="3924328" cy="33536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84" y="3124199"/>
            <a:ext cx="3799367" cy="32337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5890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518" y="28303"/>
            <a:ext cx="7633742" cy="962297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мумификация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785794"/>
            <a:ext cx="8077200" cy="2808242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Raleway"/>
              </a:rPr>
              <a:t>Сухое 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омертвение </a:t>
            </a:r>
            <a:r>
              <a:rPr lang="ru-RU" dirty="0" smtClean="0">
                <a:solidFill>
                  <a:schemeClr val="tx2"/>
                </a:solidFill>
                <a:latin typeface="Raleway"/>
              </a:rPr>
              <a:t>плода. Мумификация 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наблюдается при гибели одного из близнецов, редко – на почве обвития пуповины. Околоплодные воды всасываются, тело погибшего плода сморщивается или сдавливается, как бы высыхает, образуется “бумажный плод”.</a:t>
            </a:r>
          </a:p>
          <a:p>
            <a:pPr>
              <a:spcBef>
                <a:spcPts val="0"/>
              </a:spcBef>
              <a:buNone/>
            </a:pPr>
            <a:r>
              <a:rPr lang="ru-RU" dirty="0">
                <a:solidFill>
                  <a:schemeClr val="tx2"/>
                </a:solidFill>
                <a:latin typeface="Raleway"/>
              </a:rPr>
              <a:t>В исключительно редких случаях происходит </a:t>
            </a:r>
            <a:r>
              <a:rPr lang="ru-RU" b="1" dirty="0" smtClean="0">
                <a:solidFill>
                  <a:schemeClr val="tx2"/>
                </a:solidFill>
                <a:latin typeface="Raleway"/>
              </a:rPr>
              <a:t>петрификация</a:t>
            </a:r>
            <a:endParaRPr lang="ru-RU" dirty="0">
              <a:solidFill>
                <a:schemeClr val="tx2"/>
              </a:solidFill>
              <a:latin typeface="Raleway"/>
            </a:endParaRP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Raleway"/>
              </a:rPr>
              <a:t>(окаменение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) погибшего плода. Петрификация зависит от </a:t>
            </a:r>
            <a:r>
              <a:rPr lang="ru-RU" dirty="0" smtClean="0">
                <a:solidFill>
                  <a:schemeClr val="tx2"/>
                </a:solidFill>
                <a:latin typeface="Raleway"/>
              </a:rPr>
              <a:t>отложения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Raleway"/>
              </a:rPr>
              <a:t>известковых 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солей в тканях погибшего плода.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3643314"/>
            <a:ext cx="3756216" cy="29267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3643314"/>
            <a:ext cx="4167213" cy="29472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0156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758" y="15240"/>
            <a:ext cx="7633742" cy="105156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Пузырный занос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6" y="3214686"/>
            <a:ext cx="2000264" cy="260269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1" y="762000"/>
            <a:ext cx="6476999" cy="6096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444444"/>
                </a:solidFill>
                <a:latin typeface="Raleway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Raleway"/>
              </a:rPr>
              <a:t>Заболевание 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плодного яйца, характеризующееся тем, что ворсинки хориона превращаются в пузырьки, заполненные светлой жидкостью. Пузырьки располагаются на шнуровидных стебельках, величина их от просяного зерна до вишни. Конгломераты пузырьков по внешнему виду напоминают грозди винограда.</a:t>
            </a:r>
          </a:p>
          <a:p>
            <a:r>
              <a:rPr lang="ru-RU" dirty="0">
                <a:solidFill>
                  <a:schemeClr val="tx2"/>
                </a:solidFill>
                <a:latin typeface="Raleway"/>
              </a:rPr>
              <a:t>При превращении хориона в пузырный занос происходит разрастание эпителия ворсин (синцития и </a:t>
            </a:r>
            <a:r>
              <a:rPr lang="ru-RU" dirty="0" err="1">
                <a:solidFill>
                  <a:schemeClr val="tx2"/>
                </a:solidFill>
                <a:latin typeface="Raleway"/>
              </a:rPr>
              <a:t>цитотрофобласта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) и отек их стромы. Пузырьки врастают в </a:t>
            </a:r>
            <a:r>
              <a:rPr lang="ru-RU" dirty="0" err="1">
                <a:solidFill>
                  <a:schemeClr val="tx2"/>
                </a:solidFill>
                <a:latin typeface="Raleway"/>
              </a:rPr>
              <a:t>децидуальную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 оболочку, которая истончается; вокруг пузырьков нередко образуются кровоизлияния из разрушенных сосудов </a:t>
            </a:r>
            <a:r>
              <a:rPr lang="ru-RU" dirty="0" err="1">
                <a:solidFill>
                  <a:schemeClr val="tx2"/>
                </a:solidFill>
                <a:latin typeface="Raleway"/>
              </a:rPr>
              <a:t>децидуальной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 оболочки.</a:t>
            </a:r>
          </a:p>
          <a:p>
            <a:r>
              <a:rPr lang="ru-RU" dirty="0">
                <a:solidFill>
                  <a:schemeClr val="tx2"/>
                </a:solidFill>
                <a:latin typeface="Raleway"/>
              </a:rPr>
              <a:t>Иногда пузырьки прорастают </a:t>
            </a:r>
            <a:r>
              <a:rPr lang="ru-RU" dirty="0" err="1">
                <a:solidFill>
                  <a:schemeClr val="tx2"/>
                </a:solidFill>
                <a:latin typeface="Raleway"/>
              </a:rPr>
              <a:t>децидуальную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 оболочку, внедряются в мускулатуру матки, разрушают стенки матки и проникают в брюшную полость. Эта разрушающая (</a:t>
            </a:r>
            <a:r>
              <a:rPr lang="ru-RU" dirty="0" err="1">
                <a:solidFill>
                  <a:schemeClr val="tx2"/>
                </a:solidFill>
                <a:latin typeface="Raleway"/>
              </a:rPr>
              <a:t>деструирующая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) форма пузырного заноса встречается редко</a:t>
            </a:r>
            <a:r>
              <a:rPr lang="ru-RU" dirty="0" smtClean="0">
                <a:solidFill>
                  <a:schemeClr val="tx2"/>
                </a:solidFill>
                <a:latin typeface="Raleway"/>
              </a:rPr>
              <a:t>.</a:t>
            </a:r>
            <a:endParaRPr lang="ru-RU" dirty="0">
              <a:solidFill>
                <a:schemeClr val="tx2"/>
              </a:solidFill>
              <a:latin typeface="Raleway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0482"/>
            <a:ext cx="776151" cy="10163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37884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"/>
            <a:ext cx="7633742" cy="67056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Классификация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32" y="4840816"/>
            <a:ext cx="5286412" cy="201718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309" y="600891"/>
            <a:ext cx="8525691" cy="4304211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0B082E"/>
              </a:buClr>
            </a:pPr>
            <a:r>
              <a:rPr lang="ru-RU" sz="1600" b="1" i="1" dirty="0" smtClean="0">
                <a:solidFill>
                  <a:schemeClr val="tx2"/>
                </a:solidFill>
                <a:latin typeface="Raleway"/>
              </a:rPr>
              <a:t>Полный </a:t>
            </a:r>
            <a:r>
              <a:rPr lang="ru-RU" sz="1600" b="1" i="1" dirty="0">
                <a:solidFill>
                  <a:schemeClr val="tx2"/>
                </a:solidFill>
                <a:latin typeface="Raleway"/>
              </a:rPr>
              <a:t>пузырный занос</a:t>
            </a:r>
            <a:r>
              <a:rPr lang="ru-RU" sz="1600" b="1" dirty="0">
                <a:solidFill>
                  <a:schemeClr val="tx2"/>
                </a:solidFill>
                <a:latin typeface="Raleway"/>
              </a:rPr>
              <a:t> </a:t>
            </a:r>
            <a:r>
              <a:rPr lang="ru-RU" sz="1600" dirty="0" smtClean="0">
                <a:solidFill>
                  <a:schemeClr val="tx2"/>
                </a:solidFill>
                <a:latin typeface="Raleway"/>
              </a:rPr>
              <a:t>перерождаются </a:t>
            </a:r>
            <a:r>
              <a:rPr lang="ru-RU" sz="1600" dirty="0">
                <a:solidFill>
                  <a:schemeClr val="tx2"/>
                </a:solidFill>
                <a:latin typeface="Raleway"/>
              </a:rPr>
              <a:t>все ворсины хориона. </a:t>
            </a:r>
            <a:endParaRPr lang="ru-RU" sz="1600" dirty="0" smtClean="0">
              <a:solidFill>
                <a:schemeClr val="tx2"/>
              </a:solidFill>
              <a:latin typeface="Raleway"/>
            </a:endParaRPr>
          </a:p>
          <a:p>
            <a:pPr marL="0" lvl="0" indent="0">
              <a:buClr>
                <a:srgbClr val="0B082E"/>
              </a:buClr>
              <a:buNone/>
            </a:pPr>
            <a:r>
              <a:rPr lang="ru-RU" sz="1600" dirty="0" smtClean="0">
                <a:solidFill>
                  <a:schemeClr val="tx2"/>
                </a:solidFill>
                <a:latin typeface="Raleway"/>
              </a:rPr>
              <a:t> Наблюдается </a:t>
            </a:r>
            <a:r>
              <a:rPr lang="ru-RU" sz="1600" dirty="0">
                <a:solidFill>
                  <a:schemeClr val="tx2"/>
                </a:solidFill>
                <a:latin typeface="Raleway"/>
              </a:rPr>
              <a:t>при заболевании хориона в первые месяцы беременности, когда плацента полностью не сформирована</a:t>
            </a:r>
            <a:r>
              <a:rPr lang="ru-RU" sz="1600" dirty="0" smtClean="0">
                <a:solidFill>
                  <a:schemeClr val="tx2"/>
                </a:solidFill>
                <a:latin typeface="Raleway"/>
              </a:rPr>
              <a:t>.</a:t>
            </a:r>
            <a:r>
              <a:rPr lang="ru-RU" sz="1600" dirty="0">
                <a:solidFill>
                  <a:schemeClr val="tx2"/>
                </a:solidFill>
                <a:latin typeface="Raleway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Raleway"/>
              </a:rPr>
              <a:t>Плод </a:t>
            </a:r>
            <a:r>
              <a:rPr lang="ru-RU" sz="1600" dirty="0">
                <a:solidFill>
                  <a:schemeClr val="tx2"/>
                </a:solidFill>
                <a:latin typeface="Raleway"/>
              </a:rPr>
              <a:t>всегда погибает, распадается и рассасывается</a:t>
            </a:r>
          </a:p>
          <a:p>
            <a:pPr lvl="0">
              <a:buClr>
                <a:srgbClr val="0B082E"/>
              </a:buClr>
            </a:pPr>
            <a:r>
              <a:rPr lang="ru-RU" sz="1600" b="1" i="1" dirty="0">
                <a:solidFill>
                  <a:schemeClr val="tx2"/>
                </a:solidFill>
                <a:latin typeface="Raleway"/>
              </a:rPr>
              <a:t>Частичный пузырный занос</a:t>
            </a:r>
            <a:r>
              <a:rPr lang="ru-RU" sz="1600" dirty="0">
                <a:solidFill>
                  <a:schemeClr val="tx2"/>
                </a:solidFill>
                <a:latin typeface="Raleway"/>
              </a:rPr>
              <a:t> </a:t>
            </a:r>
            <a:r>
              <a:rPr lang="ru-RU" sz="1600" dirty="0" smtClean="0">
                <a:solidFill>
                  <a:schemeClr val="tx2"/>
                </a:solidFill>
                <a:latin typeface="Raleway"/>
              </a:rPr>
              <a:t>пузырчатому </a:t>
            </a:r>
            <a:r>
              <a:rPr lang="ru-RU" sz="1600" dirty="0">
                <a:solidFill>
                  <a:schemeClr val="tx2"/>
                </a:solidFill>
                <a:latin typeface="Raleway"/>
              </a:rPr>
              <a:t>превращению подвергается большая или меньшая часть ворсин плаценты</a:t>
            </a:r>
            <a:r>
              <a:rPr lang="ru-RU" sz="1600" dirty="0" smtClean="0">
                <a:solidFill>
                  <a:schemeClr val="tx2"/>
                </a:solidFill>
                <a:latin typeface="Raleway"/>
              </a:rPr>
              <a:t>.</a:t>
            </a:r>
          </a:p>
          <a:p>
            <a:pPr marL="0" lvl="0" indent="0">
              <a:buClr>
                <a:srgbClr val="0B082E"/>
              </a:buClr>
              <a:buNone/>
            </a:pPr>
            <a:r>
              <a:rPr lang="ru-RU" sz="1600" dirty="0" smtClean="0">
                <a:solidFill>
                  <a:schemeClr val="tx2"/>
                </a:solidFill>
                <a:latin typeface="Raleway"/>
              </a:rPr>
              <a:t> Возникает </a:t>
            </a:r>
            <a:r>
              <a:rPr lang="ru-RU" sz="1600" dirty="0">
                <a:solidFill>
                  <a:schemeClr val="tx2"/>
                </a:solidFill>
                <a:latin typeface="Raleway"/>
              </a:rPr>
              <a:t>в более поздние сроки беременности плод </a:t>
            </a:r>
            <a:r>
              <a:rPr lang="ru-RU" sz="1600" dirty="0" smtClean="0">
                <a:solidFill>
                  <a:schemeClr val="tx2"/>
                </a:solidFill>
                <a:latin typeface="Raleway"/>
              </a:rPr>
              <a:t>чаще </a:t>
            </a:r>
            <a:r>
              <a:rPr lang="ru-RU" sz="1600" dirty="0">
                <a:solidFill>
                  <a:schemeClr val="tx2"/>
                </a:solidFill>
                <a:latin typeface="Raleway"/>
              </a:rPr>
              <a:t>погибает; развитие плода возможно только при перерождении небольшого участка плаценты, но такие случаи бывают редко</a:t>
            </a:r>
            <a:r>
              <a:rPr lang="ru-RU" sz="1600" dirty="0" smtClean="0">
                <a:solidFill>
                  <a:schemeClr val="tx2"/>
                </a:solidFill>
                <a:latin typeface="Raleway"/>
              </a:rPr>
              <a:t>.</a:t>
            </a:r>
            <a:endParaRPr lang="ru-RU" sz="1600" dirty="0">
              <a:solidFill>
                <a:schemeClr val="tx2"/>
              </a:solidFill>
              <a:latin typeface="Raleway"/>
            </a:endParaRPr>
          </a:p>
          <a:p>
            <a:r>
              <a:rPr lang="ru-RU" sz="1600" dirty="0">
                <a:solidFill>
                  <a:schemeClr val="tx2"/>
                </a:solidFill>
                <a:latin typeface="Raleway"/>
              </a:rPr>
              <a:t>После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Raleway"/>
              </a:rPr>
              <a:t>гибели плода пузырный занос продолжает расти, и размеры матки быстро </a:t>
            </a:r>
            <a:r>
              <a:rPr lang="ru-RU" sz="1600" dirty="0" smtClean="0">
                <a:solidFill>
                  <a:schemeClr val="tx2"/>
                </a:solidFill>
                <a:latin typeface="Raleway"/>
              </a:rPr>
              <a:t>увеличиваются</a:t>
            </a:r>
            <a:r>
              <a:rPr lang="ru-RU" sz="1600" dirty="0">
                <a:solidFill>
                  <a:schemeClr val="tx2"/>
                </a:solidFill>
                <a:latin typeface="Raleway"/>
              </a:rPr>
              <a:t>. В яичниках </a:t>
            </a:r>
            <a:r>
              <a:rPr lang="ru-RU" sz="1600" dirty="0" smtClean="0">
                <a:solidFill>
                  <a:schemeClr val="tx2"/>
                </a:solidFill>
                <a:latin typeface="Raleway"/>
              </a:rPr>
              <a:t>образуются кисты.</a:t>
            </a:r>
          </a:p>
          <a:p>
            <a:pPr marL="0" indent="0" algn="ctr">
              <a:buNone/>
            </a:pPr>
            <a:r>
              <a:rPr lang="ru-RU" sz="1600" b="1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Различают </a:t>
            </a:r>
            <a:r>
              <a:rPr lang="ru-RU" sz="1600" b="1" i="1" dirty="0">
                <a:solidFill>
                  <a:schemeClr val="tx2"/>
                </a:solidFill>
                <a:latin typeface="Arial" panose="020B0604020202020204" pitchFamily="34" charset="0"/>
              </a:rPr>
              <a:t>три формы пузырного заноса:</a:t>
            </a: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1600" i="1" dirty="0">
                <a:solidFill>
                  <a:schemeClr val="tx2"/>
                </a:solidFill>
                <a:latin typeface="Arial" panose="020B0604020202020204" pitchFamily="34" charset="0"/>
              </a:rPr>
              <a:t>доброкачественная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</a:rPr>
              <a:t>: без пролиферации и </a:t>
            </a:r>
            <a:r>
              <a:rPr lang="ru-RU" sz="1600" dirty="0" err="1">
                <a:solidFill>
                  <a:schemeClr val="tx2"/>
                </a:solidFill>
                <a:latin typeface="Arial" panose="020B0604020202020204" pitchFamily="34" charset="0"/>
              </a:rPr>
              <a:t>анаплазии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</a:rPr>
              <a:t>;</a:t>
            </a:r>
          </a:p>
          <a:p>
            <a:pPr algn="just"/>
            <a:r>
              <a:rPr lang="ru-RU" sz="1600" i="1" dirty="0">
                <a:solidFill>
                  <a:schemeClr val="tx2"/>
                </a:solidFill>
                <a:latin typeface="Arial" panose="020B0604020202020204" pitchFamily="34" charset="0"/>
              </a:rPr>
              <a:t>потенциально злокачественная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</a:rPr>
              <a:t>: с гиперплазией и персистентной </a:t>
            </a:r>
            <a:r>
              <a:rPr lang="ru-RU" sz="1600" dirty="0" err="1">
                <a:solidFill>
                  <a:schemeClr val="tx2"/>
                </a:solidFill>
                <a:latin typeface="Arial" panose="020B0604020202020204" pitchFamily="34" charset="0"/>
              </a:rPr>
              <a:t>анаплазией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Arial" panose="020B0604020202020204" pitchFamily="34" charset="0"/>
              </a:rPr>
              <a:t>хориального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</a:rPr>
              <a:t> эпителия;</a:t>
            </a:r>
          </a:p>
          <a:p>
            <a:pPr algn="just"/>
            <a:r>
              <a:rPr lang="ru-RU" sz="1600" i="1" dirty="0">
                <a:solidFill>
                  <a:schemeClr val="tx2"/>
                </a:solidFill>
                <a:latin typeface="Arial" panose="020B0604020202020204" pitchFamily="34" charset="0"/>
              </a:rPr>
              <a:t>злокачественная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</a:rPr>
              <a:t>: с выраженной пролиферацией и </a:t>
            </a:r>
            <a:r>
              <a:rPr lang="ru-RU" sz="1600" dirty="0" err="1">
                <a:solidFill>
                  <a:schemeClr val="tx2"/>
                </a:solidFill>
                <a:latin typeface="Arial" panose="020B0604020202020204" pitchFamily="34" charset="0"/>
              </a:rPr>
              <a:t>анаплазией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Arial" panose="020B0604020202020204" pitchFamily="34" charset="0"/>
              </a:rPr>
              <a:t>хориального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</a:rPr>
              <a:t> эпителия.</a:t>
            </a:r>
          </a:p>
          <a:p>
            <a:endParaRPr lang="ru-RU" sz="1600" dirty="0">
              <a:latin typeface="Raleway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33627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7633742" cy="9144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Клиника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81534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>
                <a:solidFill>
                  <a:schemeClr val="tx2"/>
                </a:solidFill>
                <a:latin typeface="Arial" panose="020B0604020202020204" pitchFamily="34" charset="0"/>
              </a:rPr>
              <a:t>I. Кровотечение из матки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— начинается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в первые месяцы беременности и продолжается, то ослабевая, то усиливаясь, до рождения заноса. Кровь жидкая, темная, иногда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(редко)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с ней выделяются пузырьки заноса. Кровотечение обычно необильное, оно усиливается, как правило, во время рождения пузырного заноса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. В связи с длительным кровотечением возникает анемия.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i="1" dirty="0">
                <a:solidFill>
                  <a:schemeClr val="tx2"/>
                </a:solidFill>
                <a:latin typeface="Arial" panose="020B0604020202020204" pitchFamily="34" charset="0"/>
              </a:rPr>
              <a:t>II. </a:t>
            </a:r>
            <a:r>
              <a:rPr lang="ru-RU" i="1" dirty="0">
                <a:solidFill>
                  <a:schemeClr val="tx2"/>
                </a:solidFill>
                <a:latin typeface="Arial" panose="020B0604020202020204" pitchFamily="34" charset="0"/>
              </a:rPr>
              <a:t>Отсутствие достоверных признаков беременности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: части плода не прощупываются, сердечные тоны и движения плода не определяются.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tx2"/>
                </a:solidFill>
                <a:latin typeface="Arial" panose="020B0604020202020204" pitchFamily="34" charset="0"/>
              </a:rPr>
              <a:t>III. </a:t>
            </a:r>
            <a:r>
              <a:rPr lang="ru-RU" i="1" dirty="0">
                <a:solidFill>
                  <a:schemeClr val="tx2"/>
                </a:solidFill>
                <a:latin typeface="Arial" panose="020B0604020202020204" pitchFamily="34" charset="0"/>
              </a:rPr>
              <a:t>Несоответствие между сроком беременности и величиной матки.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Размеры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матки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значительно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больше, чем при нормальной беременности соответствующего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срока. 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tx2"/>
                </a:solidFill>
                <a:latin typeface="Arial" panose="020B0604020202020204" pitchFamily="34" charset="0"/>
              </a:rPr>
              <a:t>IV. </a:t>
            </a:r>
            <a:r>
              <a:rPr lang="ru-RU" i="1" dirty="0">
                <a:solidFill>
                  <a:schemeClr val="tx2"/>
                </a:solidFill>
                <a:latin typeface="Arial" panose="020B0604020202020204" pitchFamily="34" charset="0"/>
              </a:rPr>
              <a:t>Частое возникновение токсикозов беременных.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Наблюдаются тошнота, рвота,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слюнотечение,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описаны случаи эклампсии в первой половине беременности.</a:t>
            </a:r>
            <a:endParaRPr lang="ru-RU" dirty="0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343" y="21771"/>
            <a:ext cx="850584" cy="11212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15251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108166" y="-15171"/>
            <a:ext cx="3611880" cy="632529"/>
          </a:xfrm>
        </p:spPr>
        <p:txBody>
          <a:bodyPr/>
          <a:lstStyle/>
          <a:p>
            <a:pPr algn="ctr"/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386840" y="647701"/>
            <a:ext cx="3124200" cy="167639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Клинические симптомы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Реакция </a:t>
            </a:r>
            <a:r>
              <a:rPr lang="ru-RU" dirty="0" err="1" smtClean="0">
                <a:solidFill>
                  <a:schemeClr val="tx2"/>
                </a:solidFill>
              </a:rPr>
              <a:t>Ашгейма-Цондка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УЗИ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Электрокардиография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Фонокардиография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85800" y="2339272"/>
            <a:ext cx="3611880" cy="632529"/>
          </a:xfrm>
        </p:spPr>
        <p:txBody>
          <a:bodyPr/>
          <a:lstStyle/>
          <a:p>
            <a:pPr algn="ctr"/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685800" y="3087189"/>
            <a:ext cx="8229600" cy="3733800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tx2"/>
                </a:solidFill>
              </a:rPr>
              <a:t> Если величина матки не превышает таковую при 12 </a:t>
            </a:r>
            <a:r>
              <a:rPr lang="ru-RU" dirty="0" err="1">
                <a:solidFill>
                  <a:schemeClr val="tx2"/>
                </a:solidFill>
              </a:rPr>
              <a:t>нед</a:t>
            </a:r>
            <a:r>
              <a:rPr lang="ru-RU" dirty="0">
                <a:solidFill>
                  <a:schemeClr val="tx2"/>
                </a:solidFill>
              </a:rPr>
              <a:t> беременности, расширяют шеечный канал и удаляют занос тупой </a:t>
            </a:r>
            <a:r>
              <a:rPr lang="ru-RU" dirty="0" err="1">
                <a:solidFill>
                  <a:schemeClr val="tx2"/>
                </a:solidFill>
              </a:rPr>
              <a:t>кюреткой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ru-RU" i="1" dirty="0">
                <a:solidFill>
                  <a:schemeClr val="tx2"/>
                </a:solidFill>
              </a:rPr>
              <a:t>средства, усиливающие сократительную деятельность матки.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При </a:t>
            </a:r>
            <a:r>
              <a:rPr lang="ru-RU" dirty="0">
                <a:solidFill>
                  <a:schemeClr val="tx2"/>
                </a:solidFill>
              </a:rPr>
              <a:t>сильном кровотечении и достаточном раскрытии зева пузырный занос удаляют одним или двумя пальцами, введенными в полость матки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При </a:t>
            </a:r>
            <a:r>
              <a:rPr lang="ru-RU" dirty="0">
                <a:solidFill>
                  <a:schemeClr val="tx2"/>
                </a:solidFill>
              </a:rPr>
              <a:t>сильном кровотечении и закрытом зеве приходится расширять шеечный канал металлическими расширителями и после этого осторожно удаляют пузырный занос пальцем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проверочное выскабливание матки и удаление задержавшихся частиц пузырного </a:t>
            </a:r>
            <a:r>
              <a:rPr lang="ru-RU" dirty="0" smtClean="0">
                <a:solidFill>
                  <a:schemeClr val="tx2"/>
                </a:solidFill>
              </a:rPr>
              <a:t>заноса.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После удаления пузырного заноса за женщиной систематически наблюдают в течение 1 — 1,5 лет, чтобы не пропустить возникновения </a:t>
            </a:r>
            <a:r>
              <a:rPr lang="ru-RU" dirty="0" err="1">
                <a:solidFill>
                  <a:schemeClr val="tx2"/>
                </a:solidFill>
              </a:rPr>
              <a:t>хорионэпителиомы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32303"/>
            <a:ext cx="3776690" cy="25394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2" y="123281"/>
            <a:ext cx="830034" cy="10959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1827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"/>
            <a:ext cx="8153400" cy="1203960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 smtClean="0"/>
              <a:t>Хорионкарцинома</a:t>
            </a:r>
            <a:r>
              <a:rPr lang="ru-RU" sz="4000" dirty="0" smtClean="0"/>
              <a:t> (</a:t>
            </a:r>
            <a:r>
              <a:rPr lang="ru-RU" sz="4000" dirty="0" err="1" smtClean="0"/>
              <a:t>хорионэпителиома</a:t>
            </a:r>
            <a:r>
              <a:rPr lang="ru-RU" sz="4000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371600"/>
            <a:ext cx="8153400" cy="52578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Быстрорастущая злокачественная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опухоль,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развивающаяся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из клеток хориона. </a:t>
            </a:r>
            <a:r>
              <a:rPr lang="ru-RU" dirty="0" err="1">
                <a:solidFill>
                  <a:schemeClr val="tx2"/>
                </a:solidFill>
                <a:latin typeface="Arial" panose="020B0604020202020204" pitchFamily="34" charset="0"/>
              </a:rPr>
              <a:t>Макроскопически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 она имеет вид сине-багровых узлов или диффузного разрастания в стенке матки.</a:t>
            </a:r>
          </a:p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Отличительной особенностью этой опухоли является быстрота возникновения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метастазов. Опухоль располагается на сосудах, поэтому частицы ее заносятся гематогенным путем в разные органы. </a:t>
            </a:r>
          </a:p>
          <a:p>
            <a:pPr marL="0" indent="0">
              <a:buNone/>
            </a:pPr>
            <a:r>
              <a:rPr lang="ru-RU" sz="2600" b="1" dirty="0">
                <a:solidFill>
                  <a:srgbClr val="333333"/>
                </a:solidFill>
                <a:latin typeface="Arial" panose="020B0604020202020204" pitchFamily="34" charset="0"/>
              </a:rPr>
              <a:t>	</a:t>
            </a:r>
            <a:r>
              <a:rPr lang="ru-RU" sz="26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КЛИНИКА</a:t>
            </a:r>
            <a:endParaRPr lang="ru-RU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Ациклические кровянистые </a:t>
            </a:r>
            <a:endParaRPr lang="ru-RU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(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или кровянисто-гнойных) выделения</a:t>
            </a:r>
          </a:p>
          <a:p>
            <a:r>
              <a:rPr lang="ru-RU" dirty="0" err="1">
                <a:solidFill>
                  <a:schemeClr val="tx2"/>
                </a:solidFill>
                <a:latin typeface="Arial" panose="020B0604020202020204" pitchFamily="34" charset="0"/>
              </a:rPr>
              <a:t>Увеличние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 матки (иногда </a:t>
            </a:r>
            <a:endParaRPr lang="ru-RU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становится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узловатой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Малокровие</a:t>
            </a:r>
          </a:p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повышение температуры</a:t>
            </a:r>
          </a:p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Кашель</a:t>
            </a:r>
          </a:p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кровохарканье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(метастазы в легкие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581400"/>
            <a:ext cx="4038600" cy="3276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1" y="30480"/>
            <a:ext cx="812074" cy="11125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1797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42852"/>
            <a:ext cx="7633742" cy="69534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многоводие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838200"/>
            <a:ext cx="8305800" cy="59436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Заболевание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амниона, характеризующееся нарушением его секреторной и всасывающей (</a:t>
            </a:r>
            <a:r>
              <a:rPr lang="ru-RU" dirty="0" err="1">
                <a:solidFill>
                  <a:schemeClr val="tx2"/>
                </a:solidFill>
                <a:latin typeface="Arial" panose="020B0604020202020204" pitchFamily="34" charset="0"/>
              </a:rPr>
              <a:t>резорбционной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) функции.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Избыточное накопление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в амниотической полости околоплодных вод. Д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остигает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3 — 5 л, иногда 10 — 12 л и даже больше.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ПРИЧИНЫ</a:t>
            </a:r>
            <a:endParaRPr lang="ru-RU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инфекционные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(в том числе вирусные)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заболевания</a:t>
            </a:r>
          </a:p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аномалии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развития плодного яйца. </a:t>
            </a:r>
            <a:endParaRPr lang="ru-RU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нарушение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функции амниона.</a:t>
            </a:r>
          </a:p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избыточная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продукция вод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амниотическим эпителием</a:t>
            </a:r>
          </a:p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замедление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процесса выведения вод. </a:t>
            </a:r>
            <a:endParaRPr lang="ru-RU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аномалии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</a:rPr>
              <a:t>развития плода: 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анэнцефалия, волчья пасть, эктопия мочевого пузыря и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др. </a:t>
            </a:r>
          </a:p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многоплодная беременность</a:t>
            </a:r>
          </a:p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сахарный диабет</a:t>
            </a:r>
          </a:p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несовместимости матери и плода по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резус-фактору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638801"/>
            <a:ext cx="880517" cy="1143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46147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содержание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038600"/>
            <a:ext cx="3962400" cy="263862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8758" y="1500174"/>
            <a:ext cx="7633742" cy="43672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latin typeface="Courier New" panose="02070309020205020404" pitchFamily="49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Причины и виды патологии развития плода</a:t>
            </a:r>
          </a:p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Методы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профилактики и своевременной диагностики болезней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плода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, акушерская тактика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;</a:t>
            </a:r>
          </a:p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Методы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профилактики и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лечения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болезни плода и вызывающие их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факторы</a:t>
            </a:r>
            <a:endParaRPr lang="ru-RU" dirty="0">
              <a:solidFill>
                <a:schemeClr val="tx2"/>
              </a:solidFill>
              <a:latin typeface="Courier New" panose="02070309020205020404" pitchFamily="49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Роль акушерки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в профилактике к своевременной диагностике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болезней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плода и оболочек, доврачебная помощь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  <a:endParaRPr lang="ru-RU" dirty="0">
              <a:solidFill>
                <a:schemeClr val="tx2"/>
              </a:solidFill>
              <a:latin typeface="Courier New" panose="02070309020205020404" pitchFamily="49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Причины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и виды патологии оболочек, методы диагностики, лечения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и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профилактики</a:t>
            </a:r>
          </a:p>
          <a:p>
            <a:endParaRPr lang="ru-RU" dirty="0" smtClean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37676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"/>
            <a:ext cx="7633742" cy="822960"/>
          </a:xfrm>
        </p:spPr>
        <p:txBody>
          <a:bodyPr>
            <a:normAutofit/>
          </a:bodyPr>
          <a:lstStyle/>
          <a:p>
            <a:r>
              <a:rPr lang="ru-RU" dirty="0" smtClean="0"/>
              <a:t>     Клиника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142852"/>
            <a:ext cx="3625490" cy="200027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85800"/>
            <a:ext cx="8229600" cy="61722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Резкое увеличение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матки, </a:t>
            </a:r>
            <a:endParaRPr lang="ru-RU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с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теснением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соседних органов, </a:t>
            </a:r>
            <a:endParaRPr lang="ru-RU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одышка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,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недомогание,</a:t>
            </a:r>
            <a:endParaRPr lang="ru-RU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отеки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нижних конечностей, </a:t>
            </a:r>
            <a:endParaRPr lang="ru-RU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ощущение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тяжести и боли в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животе, </a:t>
            </a:r>
            <a:endParaRPr lang="ru-RU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возникают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поздние токсикозы беременности, тазовые </a:t>
            </a:r>
            <a:r>
              <a:rPr lang="ru-RU" dirty="0" err="1">
                <a:solidFill>
                  <a:schemeClr val="tx2"/>
                </a:solidFill>
                <a:latin typeface="Arial" panose="020B0604020202020204" pitchFamily="34" charset="0"/>
              </a:rPr>
              <a:t>предлежания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, поперечные и косые положения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плода,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нередко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(более 20%) наступают преждевременные роды. </a:t>
            </a:r>
            <a:endParaRPr lang="ru-RU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При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остром многоводии обычно возникает необходимость искусственного прерывания беременности в связи с нарастающим нарушением кровообращения, дыхания и других функций. </a:t>
            </a:r>
          </a:p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С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лабость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родовых сил, связанная с </a:t>
            </a:r>
            <a:r>
              <a:rPr lang="ru-RU" dirty="0" err="1">
                <a:solidFill>
                  <a:schemeClr val="tx2"/>
                </a:solidFill>
                <a:latin typeface="Arial" panose="020B0604020202020204" pitchFamily="34" charset="0"/>
              </a:rPr>
              <a:t>перерастяжением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матки. </a:t>
            </a:r>
          </a:p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Во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время излитая вод нередко наблюдается выпадение пуповины или ручки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плода</a:t>
            </a:r>
          </a:p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Быстрое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истечение вод может способствовать несвоевременному отделению плаценты. </a:t>
            </a:r>
            <a:endParaRPr lang="ru-RU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Пониженная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сократительная деятельность матки иногда служит причиной гипотонического кровотечения в последовом и раннем послеродовом периодах.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06006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85728"/>
            <a:ext cx="7633742" cy="70487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Диагностика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6" y="4286256"/>
            <a:ext cx="3672555" cy="240154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008017"/>
            <a:ext cx="8305800" cy="388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Raleway"/>
              </a:rPr>
              <a:t>М</a:t>
            </a:r>
            <a:r>
              <a:rPr lang="ru-RU" dirty="0" smtClean="0">
                <a:solidFill>
                  <a:schemeClr val="tx2"/>
                </a:solidFill>
                <a:latin typeface="Raleway"/>
              </a:rPr>
              <a:t>атка 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чрезмерно велика и </a:t>
            </a:r>
            <a:r>
              <a:rPr lang="ru-RU" dirty="0" smtClean="0">
                <a:solidFill>
                  <a:schemeClr val="tx2"/>
                </a:solidFill>
                <a:latin typeface="Raleway"/>
              </a:rPr>
              <a:t>напряжена. </a:t>
            </a:r>
            <a:endParaRPr lang="ru-RU" dirty="0" smtClean="0">
              <a:solidFill>
                <a:schemeClr val="tx2"/>
              </a:solidFill>
              <a:latin typeface="Raleway"/>
            </a:endParaRPr>
          </a:p>
          <a:p>
            <a:r>
              <a:rPr lang="ru-RU" dirty="0">
                <a:solidFill>
                  <a:schemeClr val="tx2"/>
                </a:solidFill>
                <a:latin typeface="Raleway"/>
              </a:rPr>
              <a:t>К</a:t>
            </a:r>
            <a:r>
              <a:rPr lang="ru-RU" dirty="0" smtClean="0">
                <a:solidFill>
                  <a:schemeClr val="tx2"/>
                </a:solidFill>
                <a:latin typeface="Raleway"/>
              </a:rPr>
              <a:t>онсистенция матки 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туго-эластическая. </a:t>
            </a:r>
            <a:endParaRPr lang="ru-RU" dirty="0" smtClean="0">
              <a:solidFill>
                <a:schemeClr val="tx2"/>
              </a:solidFill>
              <a:latin typeface="Raleway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Raleway"/>
              </a:rPr>
              <a:t>Объем 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живота на уровне пупка больше 100 см, достигает 110 – 120 см и даже больше.</a:t>
            </a:r>
          </a:p>
          <a:p>
            <a:r>
              <a:rPr lang="ru-RU" dirty="0">
                <a:solidFill>
                  <a:schemeClr val="tx2"/>
                </a:solidFill>
                <a:latin typeface="Raleway"/>
              </a:rPr>
              <a:t>Ч</a:t>
            </a:r>
            <a:r>
              <a:rPr lang="ru-RU" dirty="0" smtClean="0">
                <a:solidFill>
                  <a:schemeClr val="tx2"/>
                </a:solidFill>
                <a:latin typeface="Raleway"/>
              </a:rPr>
              <a:t>асти 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плода прощупываются с трудом, сердечные тоны плода кажутся глухими или не выслушиваются. </a:t>
            </a:r>
            <a:endParaRPr lang="ru-RU" dirty="0" smtClean="0">
              <a:solidFill>
                <a:schemeClr val="tx2"/>
              </a:solidFill>
              <a:latin typeface="Raleway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Raleway"/>
              </a:rPr>
              <a:t>При 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влагалищном исследовании во время родов </a:t>
            </a:r>
            <a:r>
              <a:rPr lang="ru-RU" dirty="0" smtClean="0">
                <a:solidFill>
                  <a:schemeClr val="tx2"/>
                </a:solidFill>
                <a:latin typeface="Raleway"/>
              </a:rPr>
              <a:t>плодный 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пузырь сильно напряжён не только во время схваток, но и в паузы между </a:t>
            </a:r>
            <a:r>
              <a:rPr lang="ru-RU" dirty="0" smtClean="0">
                <a:solidFill>
                  <a:schemeClr val="tx2"/>
                </a:solidFill>
                <a:latin typeface="Raleway"/>
              </a:rPr>
              <a:t>ними.</a:t>
            </a:r>
            <a:endParaRPr lang="ru-RU" dirty="0">
              <a:solidFill>
                <a:schemeClr val="tx2"/>
              </a:solidFill>
              <a:latin typeface="Raleway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342" y="37828"/>
            <a:ext cx="863647" cy="11051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715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633742" cy="8382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Лечение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94" y="4214818"/>
            <a:ext cx="3162327" cy="239206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2330" y="990600"/>
            <a:ext cx="8223070" cy="57912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При </a:t>
            </a:r>
            <a:r>
              <a:rPr lang="ru-RU" dirty="0">
                <a:solidFill>
                  <a:schemeClr val="tx2"/>
                </a:solidFill>
              </a:rPr>
              <a:t>остром многоводии, сопровождающемся нарушениями кровообращения и дыхания, </a:t>
            </a:r>
            <a:r>
              <a:rPr lang="ru-RU" dirty="0" smtClean="0">
                <a:solidFill>
                  <a:schemeClr val="tx2"/>
                </a:solidFill>
              </a:rPr>
              <a:t>необходимо досрочное </a:t>
            </a:r>
            <a:r>
              <a:rPr lang="ru-RU" dirty="0" err="1" smtClean="0">
                <a:solidFill>
                  <a:schemeClr val="tx2"/>
                </a:solidFill>
              </a:rPr>
              <a:t>родоразрешение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В </a:t>
            </a:r>
            <a:r>
              <a:rPr lang="ru-RU" dirty="0">
                <a:solidFill>
                  <a:schemeClr val="tx2"/>
                </a:solidFill>
              </a:rPr>
              <a:t>первом периоде рекомендуется вскрыть напряженный плодный пузырь при неполном раскрытии зева (на 3 — 4 см). Воды необходимо выпускать медленно, не извлекая руки из влагалища, чтобы предупредить выпадение пуповины или ручки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После излития </a:t>
            </a:r>
            <a:r>
              <a:rPr lang="ru-RU" dirty="0">
                <a:solidFill>
                  <a:schemeClr val="tx2"/>
                </a:solidFill>
              </a:rPr>
              <a:t>вод объем матки уменьшается, стенки ее уплотняются и схватки нередко усиливаются. При слабости родовых сил </a:t>
            </a:r>
            <a:r>
              <a:rPr lang="ru-RU" dirty="0" smtClean="0">
                <a:solidFill>
                  <a:schemeClr val="tx2"/>
                </a:solidFill>
              </a:rPr>
              <a:t>назначают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средства</a:t>
            </a:r>
            <a:r>
              <a:rPr lang="ru-RU" dirty="0">
                <a:solidFill>
                  <a:schemeClr val="tx2"/>
                </a:solidFill>
              </a:rPr>
              <a:t>, стимулирующие сократительную </a:t>
            </a:r>
            <a:endParaRPr lang="ru-RU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деятельность </a:t>
            </a:r>
            <a:r>
              <a:rPr lang="ru-RU" dirty="0">
                <a:solidFill>
                  <a:schemeClr val="tx2"/>
                </a:solidFill>
              </a:rPr>
              <a:t>матки, проводят мероприятия </a:t>
            </a:r>
            <a:endParaRPr lang="ru-RU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по </a:t>
            </a:r>
            <a:r>
              <a:rPr lang="ru-RU" dirty="0">
                <a:solidFill>
                  <a:schemeClr val="tx2"/>
                </a:solidFill>
              </a:rPr>
              <a:t>профилактике асфиксии плода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После рождения плода родильнице вводят </a:t>
            </a:r>
            <a:endParaRPr lang="ru-RU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окситоцин</a:t>
            </a:r>
            <a:r>
              <a:rPr lang="ru-RU" dirty="0">
                <a:solidFill>
                  <a:schemeClr val="tx2"/>
                </a:solidFill>
              </a:rPr>
              <a:t>, чтобы предупредить </a:t>
            </a:r>
            <a:r>
              <a:rPr lang="ru-RU" dirty="0" smtClean="0">
                <a:solidFill>
                  <a:schemeClr val="tx2"/>
                </a:solidFill>
              </a:rPr>
              <a:t>гипотоническое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кровотечение.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542" y="10886"/>
            <a:ext cx="817927" cy="11321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9994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4290"/>
            <a:ext cx="7633742" cy="77631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маловодие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3069" y="1008017"/>
            <a:ext cx="8305800" cy="539278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уменьшение количества 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hlinkClick r:id="rId2" tooltip="Околоплодные воды"/>
              </a:rPr>
              <a:t>околоплодных вод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 при 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hlinkClick r:id="rId3" tooltip="Беременность человека"/>
              </a:rPr>
              <a:t>беременности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 ниже нормы для данного 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срока</a:t>
            </a:r>
            <a:endParaRPr lang="ru-RU" dirty="0" smtClean="0">
              <a:solidFill>
                <a:schemeClr val="tx2"/>
              </a:solidFill>
              <a:latin typeface="Raleway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Raleway"/>
              </a:rPr>
              <a:t>Причина:</a:t>
            </a:r>
            <a:r>
              <a:rPr lang="ru-RU" dirty="0" smtClean="0">
                <a:solidFill>
                  <a:schemeClr val="tx2"/>
                </a:solidFill>
                <a:latin typeface="Raleway"/>
              </a:rPr>
              <a:t> понижение 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секреторной функции эпителия водной оболочки (амниона</a:t>
            </a:r>
            <a:r>
              <a:rPr lang="ru-RU" dirty="0" smtClean="0">
                <a:solidFill>
                  <a:schemeClr val="tx2"/>
                </a:solidFill>
                <a:latin typeface="Raleway"/>
              </a:rPr>
              <a:t>).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Raleway"/>
              </a:rPr>
              <a:t>КЛИНИКА</a:t>
            </a:r>
            <a:endParaRPr lang="ru-RU" dirty="0">
              <a:solidFill>
                <a:schemeClr val="tx2"/>
              </a:solidFill>
              <a:latin typeface="Raleway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Raleway"/>
              </a:rPr>
              <a:t>величина 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полости матки </a:t>
            </a:r>
            <a:r>
              <a:rPr lang="ru-RU" dirty="0" smtClean="0">
                <a:solidFill>
                  <a:schemeClr val="tx2"/>
                </a:solidFill>
                <a:latin typeface="Raleway"/>
              </a:rPr>
              <a:t>небольшая</a:t>
            </a:r>
          </a:p>
          <a:p>
            <a:r>
              <a:rPr lang="ru-RU" dirty="0" smtClean="0">
                <a:solidFill>
                  <a:schemeClr val="tx2"/>
                </a:solidFill>
                <a:latin typeface="Raleway"/>
              </a:rPr>
              <a:t>плод 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тесно прилегает к водной оболочке и стенкам матки. </a:t>
            </a:r>
          </a:p>
          <a:p>
            <a:r>
              <a:rPr lang="ru-RU" dirty="0" smtClean="0">
                <a:solidFill>
                  <a:schemeClr val="tx2"/>
                </a:solidFill>
                <a:latin typeface="Raleway"/>
              </a:rPr>
              <a:t>возникает 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искривление позвоночника и </a:t>
            </a:r>
            <a:r>
              <a:rPr lang="ru-RU" dirty="0" smtClean="0">
                <a:solidFill>
                  <a:schemeClr val="tx2"/>
                </a:solidFill>
                <a:latin typeface="Raleway"/>
              </a:rPr>
              <a:t>конечностей</a:t>
            </a:r>
          </a:p>
          <a:p>
            <a:r>
              <a:rPr lang="ru-RU" dirty="0" smtClean="0">
                <a:solidFill>
                  <a:schemeClr val="tx2"/>
                </a:solidFill>
                <a:latin typeface="Raleway"/>
              </a:rPr>
              <a:t>косолапость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, сращение участков кожи плода с водной оболочкой. </a:t>
            </a:r>
            <a:endParaRPr lang="ru-RU" dirty="0" smtClean="0">
              <a:solidFill>
                <a:schemeClr val="tx2"/>
              </a:solidFill>
              <a:latin typeface="Raleway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Raleway"/>
              </a:rPr>
              <a:t>Роды 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при маловодии затяжные, схватки болезненные. Для ускорения родов приходится вскрывать плодный пузырь не дожидаясь полного раскрытия зева</a:t>
            </a:r>
            <a:r>
              <a:rPr lang="ru-RU" dirty="0" smtClean="0">
                <a:solidFill>
                  <a:schemeClr val="tx2"/>
                </a:solidFill>
                <a:latin typeface="Raleway"/>
              </a:rPr>
              <a:t>.</a:t>
            </a:r>
            <a:endParaRPr lang="ru-RU" dirty="0">
              <a:solidFill>
                <a:schemeClr val="tx2"/>
              </a:solidFill>
              <a:latin typeface="Raleway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342" y="12382"/>
            <a:ext cx="902835" cy="11306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269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85728"/>
            <a:ext cx="7633742" cy="78107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Ведение родов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049383"/>
            <a:ext cx="8229600" cy="3370217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При маловодии, не связанном с пороками развития почек у плода, помогает обильное питье жидкости в объеме около 2 литров в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день. </a:t>
            </a:r>
          </a:p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При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маловодии, ассоциированном с </a:t>
            </a:r>
            <a:r>
              <a:rPr lang="ru-RU" dirty="0" err="1">
                <a:solidFill>
                  <a:schemeClr val="tx2"/>
                </a:solidFill>
                <a:latin typeface="Arial" panose="020B0604020202020204" pitchFamily="34" charset="0"/>
              </a:rPr>
              <a:t>гестозом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 или сахарным диабетом у матери требуется тщательное их лечение.</a:t>
            </a:r>
          </a:p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Накануне родов и во время них возможно введение 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hlinkClick r:id="rId2" tooltip="Физиологический раствор"/>
              </a:rPr>
              <a:t>физиологического раствора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 поваренной соли в плодный пузырь, что значительно снижает риск осложнений, в частности ущемления пуповины.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8" y="4071942"/>
            <a:ext cx="2847571" cy="25003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8" y="4357694"/>
            <a:ext cx="3655904" cy="21431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543" y="22860"/>
            <a:ext cx="824458" cy="11201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5845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8229600" cy="123351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Преждевременный разрыв плодных оболочек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447800"/>
            <a:ext cx="8229600" cy="54102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Разрыв оболочек (и излитие вод) до начала родовой деятельности называется преждевременным, при наличии схваток, но до полного (или почти полного) раскрытия зева — </a:t>
            </a:r>
            <a:r>
              <a:rPr lang="ru-RU" dirty="0" smtClean="0">
                <a:solidFill>
                  <a:schemeClr val="tx2"/>
                </a:solidFill>
              </a:rPr>
              <a:t>ранним</a:t>
            </a:r>
            <a:endParaRPr lang="ru-RU" dirty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ПРИЧИНЫ</a:t>
            </a:r>
            <a:endParaRPr lang="ru-RU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I. </a:t>
            </a:r>
            <a:r>
              <a:rPr lang="ru-RU" dirty="0" smtClean="0">
                <a:solidFill>
                  <a:schemeClr val="tx2"/>
                </a:solidFill>
              </a:rPr>
              <a:t>предлежащая </a:t>
            </a:r>
            <a:r>
              <a:rPr lang="ru-RU" dirty="0">
                <a:solidFill>
                  <a:schemeClr val="tx2"/>
                </a:solidFill>
              </a:rPr>
              <a:t>часть не заполняет вход в малый таз, пояс соприкосновения (прилегания) не образуется, передние и задние воды не разграничиваются. </a:t>
            </a:r>
            <a:r>
              <a:rPr lang="ru-RU" dirty="0" smtClean="0">
                <a:solidFill>
                  <a:schemeClr val="tx2"/>
                </a:solidFill>
              </a:rPr>
              <a:t>(при </a:t>
            </a:r>
            <a:r>
              <a:rPr lang="ru-RU" dirty="0">
                <a:solidFill>
                  <a:schemeClr val="tx2"/>
                </a:solidFill>
              </a:rPr>
              <a:t>узком тазе, поперечных и косых положениях плода, многоводии, тазовых (особенно ножных) </a:t>
            </a:r>
            <a:r>
              <a:rPr lang="ru-RU" dirty="0" err="1">
                <a:solidFill>
                  <a:schemeClr val="tx2"/>
                </a:solidFill>
              </a:rPr>
              <a:t>предлежаниях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smtClean="0">
                <a:solidFill>
                  <a:schemeClr val="tx2"/>
                </a:solidFill>
              </a:rPr>
              <a:t>при </a:t>
            </a:r>
            <a:r>
              <a:rPr lang="ru-RU" dirty="0">
                <a:solidFill>
                  <a:schemeClr val="tx2"/>
                </a:solidFill>
              </a:rPr>
              <a:t>выраженном разгибании головки (лобное, лицевое), затрудняющем вставление головки во вход </a:t>
            </a:r>
            <a:r>
              <a:rPr lang="ru-RU" dirty="0" smtClean="0">
                <a:solidFill>
                  <a:schemeClr val="tx2"/>
                </a:solidFill>
              </a:rPr>
              <a:t>таза</a:t>
            </a:r>
            <a:r>
              <a:rPr lang="ru-RU" dirty="0">
                <a:solidFill>
                  <a:schemeClr val="tx2"/>
                </a:solidFill>
              </a:rPr>
              <a:t>)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II</a:t>
            </a:r>
            <a:r>
              <a:rPr lang="ru-RU" dirty="0">
                <a:solidFill>
                  <a:schemeClr val="tx2"/>
                </a:solidFill>
              </a:rPr>
              <a:t>. Р</a:t>
            </a:r>
            <a:r>
              <a:rPr lang="ru-RU" dirty="0" smtClean="0">
                <a:solidFill>
                  <a:schemeClr val="tx2"/>
                </a:solidFill>
              </a:rPr>
              <a:t>игидность </a:t>
            </a:r>
            <a:r>
              <a:rPr lang="ru-RU" dirty="0">
                <a:solidFill>
                  <a:schemeClr val="tx2"/>
                </a:solidFill>
              </a:rPr>
              <a:t>шейки матки </a:t>
            </a:r>
            <a:endParaRPr lang="ru-RU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Функциональная недостаточность </a:t>
            </a:r>
            <a:r>
              <a:rPr lang="ru-RU" dirty="0">
                <a:solidFill>
                  <a:schemeClr val="tx2"/>
                </a:solidFill>
              </a:rPr>
              <a:t>нижнего сегмента и шейки </a:t>
            </a:r>
            <a:r>
              <a:rPr lang="ru-RU" dirty="0" smtClean="0">
                <a:solidFill>
                  <a:schemeClr val="tx2"/>
                </a:solidFill>
              </a:rPr>
              <a:t>матки</a:t>
            </a:r>
            <a:endParaRPr lang="ru-RU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III. </a:t>
            </a:r>
            <a:r>
              <a:rPr lang="ru-RU" dirty="0" smtClean="0">
                <a:solidFill>
                  <a:schemeClr val="tx2"/>
                </a:solidFill>
              </a:rPr>
              <a:t>Недостаточная </a:t>
            </a:r>
            <a:r>
              <a:rPr lang="ru-RU" dirty="0">
                <a:solidFill>
                  <a:schemeClr val="tx2"/>
                </a:solidFill>
              </a:rPr>
              <a:t>эластичность, дистрофические и другие процессы. </a:t>
            </a:r>
          </a:p>
        </p:txBody>
      </p:sp>
    </p:spTree>
    <p:extLst>
      <p:ext uri="{BB962C8B-B14F-4D97-AF65-F5344CB8AC3E}">
        <p14:creationId xmlns="" xmlns:p14="http://schemas.microsoft.com/office/powerpoint/2010/main" val="2794645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42852"/>
            <a:ext cx="7633742" cy="77154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Ведение </a:t>
            </a:r>
            <a:r>
              <a:rPr lang="ru-RU" sz="4000" dirty="0" smtClean="0"/>
              <a:t>родов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3216" y="888274"/>
            <a:ext cx="8212183" cy="3683726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Преждевременное излитие вод при доношенной беременности является показанием для стимуляции родовых сил, при наличии же узкого таза, поперечного положения, аномалий вставления и других осложнений возникают показания к акушерским операциям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Беременную помещают в родильный дом, обеспечивают полный покой, тщательно следят за состоянием ее и плода. При появлении признаков инфекции в родах назначают антибактериальные препараты, если они не дают эффекта, применяют средства, способствующие возникновению родовой деятельности.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64" y="4071942"/>
            <a:ext cx="4424360" cy="25825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543" y="50074"/>
            <a:ext cx="824458" cy="10929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9099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57166"/>
            <a:ext cx="8229600" cy="11502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Запоздалый разрыв плодных оболочек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494309"/>
            <a:ext cx="8153400" cy="5211291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Если при полном раскрытии зева плодный пузырь остается целым и изгнание плода начинается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при </a:t>
            </a:r>
            <a:r>
              <a:rPr lang="ru-RU" dirty="0" err="1">
                <a:solidFill>
                  <a:schemeClr val="tx2"/>
                </a:solidFill>
                <a:latin typeface="Arial" panose="020B0604020202020204" pitchFamily="34" charset="0"/>
              </a:rPr>
              <a:t>неизлившихся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 водах, это говорит о запоздалом разрыве плодных оболочек. </a:t>
            </a:r>
            <a:endParaRPr lang="ru-RU" dirty="0">
              <a:solidFill>
                <a:schemeClr val="tx2"/>
              </a:solidFill>
            </a:endParaRPr>
          </a:p>
          <a:p>
            <a:pPr algn="just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</a:rPr>
              <a:t>Течение родов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при запоздалом разрыве плодных оболочек затяжное. Сокращения матки болезненные. Сильно напряженный плодный пузырь задерживает продвижение предлежащей части и при значительном выпячивании во влагалище тянет за собой вышележащие отделы оболочек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При значительном натяжении оболочек может начаться отслойка плаценты от стенки матки, в редких случаях происходит значительная или полная отслойка, опасная для матери и плода. </a:t>
            </a:r>
            <a:endParaRPr lang="ru-RU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При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влагалищном исследовании определяется неповрежденный плодный пузырь при полном раскрытии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зева.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"/>
            <a:ext cx="825137" cy="1127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68422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634" y="0"/>
            <a:ext cx="7633742" cy="9144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Ведение </a:t>
            </a:r>
            <a:r>
              <a:rPr lang="ru-RU" sz="4000" dirty="0" smtClean="0"/>
              <a:t>родов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4" y="3857628"/>
            <a:ext cx="3631754" cy="235745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762000"/>
            <a:ext cx="8124851" cy="594360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2"/>
                </a:solidFill>
                <a:latin typeface="Raleway"/>
              </a:rPr>
              <a:t>Как только установлена целость оболочек при полном раскрытии зева, необходимо разорвать их искусственно. Напряжённый плодный пузырь вскрывают путем надавливания указательным пальцем или двумя пальцами. При чрезмерной плотности оболочек можно пользоваться </a:t>
            </a:r>
            <a:r>
              <a:rPr lang="ru-RU" dirty="0" err="1">
                <a:solidFill>
                  <a:schemeClr val="tx2"/>
                </a:solidFill>
                <a:latin typeface="Raleway"/>
              </a:rPr>
              <a:t>браншей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 пулевых щипцов, длинным пинцетом или корнцангом. Если предлежащая часть находится над входом в таз, воды выпускают медленно.</a:t>
            </a:r>
          </a:p>
          <a:p>
            <a:r>
              <a:rPr lang="ru-RU" dirty="0">
                <a:solidFill>
                  <a:schemeClr val="tx2"/>
                </a:solidFill>
                <a:latin typeface="Raleway"/>
              </a:rPr>
              <a:t>Если плодный пузырь выпячивается из половой щели, его </a:t>
            </a:r>
            <a:r>
              <a:rPr lang="ru-RU" dirty="0" smtClean="0">
                <a:solidFill>
                  <a:schemeClr val="tx2"/>
                </a:solidFill>
                <a:latin typeface="Raleway"/>
              </a:rPr>
              <a:t>разрывают и 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пальцем; после этого обычно вскоре начинается </a:t>
            </a:r>
            <a:r>
              <a:rPr lang="ru-RU" dirty="0" err="1" smtClean="0">
                <a:solidFill>
                  <a:schemeClr val="tx2"/>
                </a:solidFill>
                <a:latin typeface="Raleway"/>
              </a:rPr>
              <a:t>врезывание</a:t>
            </a:r>
            <a:r>
              <a:rPr lang="ru-RU" dirty="0" smtClean="0">
                <a:solidFill>
                  <a:schemeClr val="tx2"/>
                </a:solidFill>
                <a:latin typeface="Raleway"/>
              </a:rPr>
              <a:t> 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головки.</a:t>
            </a:r>
          </a:p>
          <a:p>
            <a:r>
              <a:rPr lang="ru-RU" dirty="0">
                <a:solidFill>
                  <a:schemeClr val="tx2"/>
                </a:solidFill>
                <a:latin typeface="Raleway"/>
              </a:rPr>
              <a:t>Если младенец родился в оболочках </a:t>
            </a:r>
            <a:endParaRPr lang="ru-RU" dirty="0" smtClean="0">
              <a:solidFill>
                <a:schemeClr val="tx2"/>
              </a:solidFill>
              <a:latin typeface="Raleway"/>
            </a:endParaRP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  <a:latin typeface="Raleway"/>
              </a:rPr>
              <a:t>(«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родился в рубашке»), их надо </a:t>
            </a:r>
            <a:endParaRPr lang="ru-RU" dirty="0" smtClean="0">
              <a:solidFill>
                <a:schemeClr val="tx2"/>
              </a:solidFill>
              <a:latin typeface="Raleway"/>
            </a:endParaRP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  <a:latin typeface="Raleway"/>
              </a:rPr>
              <a:t>немедленно 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снять</a:t>
            </a:r>
            <a:r>
              <a:rPr lang="ru-RU" dirty="0" smtClean="0">
                <a:solidFill>
                  <a:schemeClr val="tx2"/>
                </a:solidFill>
                <a:latin typeface="Raleway"/>
              </a:rPr>
              <a:t>, в 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первую </a:t>
            </a:r>
            <a:r>
              <a:rPr lang="ru-RU" dirty="0" smtClean="0">
                <a:solidFill>
                  <a:schemeClr val="tx2"/>
                </a:solidFill>
                <a:latin typeface="Raleway"/>
              </a:rPr>
              <a:t>очередь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  <a:latin typeface="Raleway"/>
              </a:rPr>
              <a:t>с 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личика, чтобы </a:t>
            </a:r>
            <a:r>
              <a:rPr lang="ru-RU" dirty="0" smtClean="0">
                <a:solidFill>
                  <a:schemeClr val="tx2"/>
                </a:solidFill>
                <a:latin typeface="Raleway"/>
              </a:rPr>
              <a:t>освободить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  <a:latin typeface="Raleway"/>
              </a:rPr>
              <a:t>дыхательные 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пути новорожденного</a:t>
            </a:r>
            <a:r>
              <a:rPr lang="ru-RU" dirty="0" smtClean="0">
                <a:solidFill>
                  <a:schemeClr val="tx2"/>
                </a:solidFill>
                <a:latin typeface="Raleway"/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  <a:latin typeface="Raleway"/>
              </a:rPr>
              <a:t>В 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противном случае </a:t>
            </a:r>
            <a:r>
              <a:rPr lang="ru-RU" dirty="0" smtClean="0">
                <a:solidFill>
                  <a:schemeClr val="tx2"/>
                </a:solidFill>
                <a:latin typeface="Raleway"/>
              </a:rPr>
              <a:t>возникает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  <a:latin typeface="Raleway"/>
              </a:rPr>
              <a:t> </a:t>
            </a:r>
            <a:r>
              <a:rPr lang="ru-RU" dirty="0">
                <a:solidFill>
                  <a:schemeClr val="tx2"/>
                </a:solidFill>
                <a:latin typeface="Raleway"/>
              </a:rPr>
              <a:t>асфиксия новорожденного</a:t>
            </a:r>
            <a:r>
              <a:rPr lang="ru-RU" dirty="0" smtClean="0">
                <a:solidFill>
                  <a:schemeClr val="tx2"/>
                </a:solidFill>
                <a:latin typeface="Raleway"/>
              </a:rPr>
              <a:t>.</a:t>
            </a:r>
            <a:endParaRPr lang="ru-RU" dirty="0">
              <a:solidFill>
                <a:schemeClr val="tx2"/>
              </a:solidFill>
              <a:latin typeface="Raleway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377" y="0"/>
            <a:ext cx="789624" cy="1066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3011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42852"/>
            <a:ext cx="7633742" cy="771548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 smtClean="0"/>
              <a:t>гастрошизис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914400"/>
            <a:ext cx="82296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врождённый дефект 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</a:rPr>
              <a:t>передней брюшной стенки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, при котором через расщелину из 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</a:rPr>
              <a:t>брюшной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 полости выпадают петли кишечника иногда и другие органы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ЛЕЧЕНИЕ</a:t>
            </a:r>
            <a:endParaRPr lang="ru-RU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chemeClr val="tx2"/>
                </a:solidFill>
                <a:latin typeface="Helvetica Neue"/>
              </a:rPr>
              <a:t>Р</a:t>
            </a:r>
            <a:r>
              <a:rPr lang="ru-RU" dirty="0" smtClean="0">
                <a:solidFill>
                  <a:schemeClr val="tx2"/>
                </a:solidFill>
                <a:latin typeface="Helvetica Neue"/>
              </a:rPr>
              <a:t>оды </a:t>
            </a:r>
            <a:r>
              <a:rPr lang="ru-RU" dirty="0">
                <a:solidFill>
                  <a:schemeClr val="tx2"/>
                </a:solidFill>
                <a:latin typeface="Helvetica Neue"/>
              </a:rPr>
              <a:t>проводят на сроке беременности около 37 недель путем кесарева сечения, чтобы избежать повреждения </a:t>
            </a:r>
            <a:r>
              <a:rPr lang="ru-RU" dirty="0" smtClean="0">
                <a:solidFill>
                  <a:schemeClr val="tx2"/>
                </a:solidFill>
                <a:latin typeface="Helvetica Neue"/>
              </a:rPr>
              <a:t>кишечника. </a:t>
            </a:r>
          </a:p>
          <a:p>
            <a:r>
              <a:rPr lang="ru-RU" dirty="0" smtClean="0">
                <a:solidFill>
                  <a:schemeClr val="tx2"/>
                </a:solidFill>
                <a:latin typeface="Helvetica Neue"/>
              </a:rPr>
              <a:t>Новорожденному </a:t>
            </a:r>
            <a:r>
              <a:rPr lang="ru-RU" dirty="0">
                <a:solidFill>
                  <a:schemeClr val="tx2"/>
                </a:solidFill>
                <a:latin typeface="Helvetica Neue"/>
              </a:rPr>
              <a:t>в сознании, под местной анестезией </a:t>
            </a:r>
            <a:r>
              <a:rPr lang="ru-RU" dirty="0" smtClean="0">
                <a:solidFill>
                  <a:schemeClr val="tx2"/>
                </a:solidFill>
                <a:latin typeface="Helvetica Neue"/>
              </a:rPr>
              <a:t>помещают </a:t>
            </a:r>
            <a:r>
              <a:rPr lang="ru-RU" dirty="0">
                <a:solidFill>
                  <a:schemeClr val="tx2"/>
                </a:solidFill>
                <a:latin typeface="Helvetica Neue"/>
              </a:rPr>
              <a:t>органы брюшной полости обратно в брюшную полость и закрывают брюшную </a:t>
            </a:r>
            <a:r>
              <a:rPr lang="ru-RU" dirty="0" smtClean="0">
                <a:solidFill>
                  <a:schemeClr val="tx2"/>
                </a:solidFill>
                <a:latin typeface="Helvetica Neue"/>
              </a:rPr>
              <a:t>стенку.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4357694"/>
            <a:ext cx="3943376" cy="21281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618" y="4357695"/>
            <a:ext cx="3908079" cy="21431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542" y="28303"/>
            <a:ext cx="776015" cy="11146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6357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причины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86200"/>
            <a:ext cx="2743200" cy="27432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95400"/>
            <a:ext cx="7633742" cy="5181600"/>
          </a:xfrm>
        </p:spPr>
        <p:txBody>
          <a:bodyPr/>
          <a:lstStyle/>
          <a:p>
            <a:r>
              <a:rPr lang="ru-RU" sz="2800" dirty="0">
                <a:solidFill>
                  <a:schemeClr val="tx2"/>
                </a:solidFill>
                <a:latin typeface="Arial" panose="020B0604020202020204" pitchFamily="34" charset="0"/>
              </a:rPr>
              <a:t>Н</a:t>
            </a:r>
            <a:r>
              <a:rPr lang="ru-RU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еблагоприятные условия среды</a:t>
            </a:r>
          </a:p>
          <a:p>
            <a:r>
              <a:rPr lang="ru-RU" sz="2800" b="0" i="0" dirty="0" smtClean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Наследственность</a:t>
            </a:r>
          </a:p>
          <a:p>
            <a:r>
              <a:rPr lang="ru-RU" sz="2800" dirty="0">
                <a:solidFill>
                  <a:schemeClr val="tx2"/>
                </a:solidFill>
                <a:latin typeface="Arial" panose="020B0604020202020204" pitchFamily="34" charset="0"/>
              </a:rPr>
              <a:t>И</a:t>
            </a:r>
            <a:r>
              <a:rPr lang="ru-RU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нфекционные заболевания и интоксикации матери</a:t>
            </a:r>
          </a:p>
          <a:p>
            <a:r>
              <a:rPr lang="ru-RU" sz="2800" dirty="0">
                <a:solidFill>
                  <a:schemeClr val="tx2"/>
                </a:solidFill>
                <a:latin typeface="Arial" panose="020B0604020202020204" pitchFamily="34" charset="0"/>
              </a:rPr>
              <a:t>В</a:t>
            </a:r>
            <a:r>
              <a:rPr lang="ru-RU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лияние </a:t>
            </a:r>
            <a:r>
              <a:rPr lang="ru-RU" sz="2800" dirty="0">
                <a:solidFill>
                  <a:schemeClr val="tx2"/>
                </a:solidFill>
                <a:latin typeface="Arial" panose="020B0604020202020204" pitchFamily="34" charset="0"/>
              </a:rPr>
              <a:t>ионизирующей </a:t>
            </a:r>
            <a:r>
              <a:rPr lang="ru-RU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радиации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Влияние химических препаратов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Вредные привычки родителей</a:t>
            </a:r>
            <a:endParaRPr lang="ru-RU" sz="28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endParaRPr lang="ru-RU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1" y="0"/>
            <a:ext cx="838200" cy="1143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59789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Список Литературы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714488"/>
            <a:ext cx="7633742" cy="3593591"/>
          </a:xfrm>
        </p:spPr>
        <p:txBody>
          <a:bodyPr/>
          <a:lstStyle/>
          <a:p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Радзинский В.Е. «Акушерство». Учебник для акушерских отделений. Москва. «</a:t>
            </a:r>
            <a:r>
              <a:rPr lang="ru-RU" sz="2800" dirty="0" err="1" smtClean="0">
                <a:solidFill>
                  <a:schemeClr val="tx2"/>
                </a:solidFill>
                <a:cs typeface="Times New Roman" pitchFamily="18" charset="0"/>
              </a:rPr>
              <a:t>ГЭОТАР-Медиа</a:t>
            </a:r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», 2016 г. </a:t>
            </a:r>
          </a:p>
          <a:p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Клинические рекомендации (протоколы лечения) 2011 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гидроцефалия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134919"/>
            <a:ext cx="4876800" cy="372308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306977"/>
            <a:ext cx="7633742" cy="555102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444444"/>
                </a:solidFill>
                <a:latin typeface="Raleway"/>
              </a:rPr>
              <a:t>головная водянка, возникающая </a:t>
            </a:r>
            <a:r>
              <a:rPr lang="ru-RU" dirty="0">
                <a:solidFill>
                  <a:srgbClr val="444444"/>
                </a:solidFill>
                <a:latin typeface="Raleway"/>
              </a:rPr>
              <a:t>вследствие чрезмерного накопления жидкости в желудочках мозга. Количество жидкости бывает различным, иногда достигает 2 – 3 литров. Выраженная гидроцефалия встречается редко</a:t>
            </a:r>
            <a:r>
              <a:rPr lang="ru-RU" dirty="0" smtClean="0">
                <a:solidFill>
                  <a:srgbClr val="444444"/>
                </a:solidFill>
                <a:latin typeface="Raleway"/>
              </a:rPr>
              <a:t>.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600" b="1" dirty="0" smtClean="0"/>
              <a:t>ДИАГНОСТИКА:</a:t>
            </a:r>
          </a:p>
          <a:p>
            <a:pPr marL="0" indent="0">
              <a:buNone/>
            </a:pPr>
            <a:r>
              <a:rPr lang="ru-RU" b="1" dirty="0" smtClean="0"/>
              <a:t> 1. Данные УЗИ</a:t>
            </a:r>
          </a:p>
          <a:p>
            <a:pPr marL="0" indent="0">
              <a:buNone/>
            </a:pPr>
            <a:r>
              <a:rPr lang="ru-RU" b="1" dirty="0" smtClean="0"/>
              <a:t> 2. Данные наружного исследования (</a:t>
            </a:r>
            <a:r>
              <a:rPr lang="ru-RU" dirty="0">
                <a:solidFill>
                  <a:srgbClr val="444444"/>
                </a:solidFill>
                <a:latin typeface="Corbel" panose="020B0503020204020204" pitchFamily="34" charset="0"/>
              </a:rPr>
              <a:t>чрезмерная величина головки, которая не может вставиться в </a:t>
            </a:r>
            <a:r>
              <a:rPr lang="ru-RU" dirty="0" smtClean="0">
                <a:solidFill>
                  <a:srgbClr val="444444"/>
                </a:solidFill>
                <a:latin typeface="Corbel" panose="020B0503020204020204" pitchFamily="34" charset="0"/>
              </a:rPr>
              <a:t>таз)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444444"/>
                </a:solidFill>
                <a:latin typeface="Corbel" panose="020B0503020204020204" pitchFamily="34" charset="0"/>
              </a:rPr>
              <a:t> </a:t>
            </a:r>
            <a:r>
              <a:rPr lang="ru-RU" b="1" dirty="0" smtClean="0">
                <a:solidFill>
                  <a:srgbClr val="444444"/>
                </a:solidFill>
                <a:latin typeface="Corbel" panose="020B0503020204020204" pitchFamily="34" charset="0"/>
              </a:rPr>
              <a:t>3. Данные влагалищного исследования (</a:t>
            </a:r>
            <a:r>
              <a:rPr lang="ru-RU" dirty="0" smtClean="0">
                <a:solidFill>
                  <a:srgbClr val="444444"/>
                </a:solidFill>
                <a:latin typeface="Corbel" panose="020B0503020204020204" pitchFamily="34" charset="0"/>
              </a:rPr>
              <a:t>во </a:t>
            </a:r>
            <a:r>
              <a:rPr lang="ru-RU" dirty="0">
                <a:solidFill>
                  <a:srgbClr val="444444"/>
                </a:solidFill>
                <a:latin typeface="Corbel" panose="020B0503020204020204" pitchFamily="34" charset="0"/>
              </a:rPr>
              <a:t>время родов определяют необычайно широкие швы и большие роднички, тонкие податливые </a:t>
            </a:r>
            <a:r>
              <a:rPr lang="ru-RU" dirty="0" smtClean="0">
                <a:solidFill>
                  <a:srgbClr val="444444"/>
                </a:solidFill>
                <a:latin typeface="Corbel" panose="020B0503020204020204" pitchFamily="34" charset="0"/>
              </a:rPr>
              <a:t>кости)</a:t>
            </a:r>
            <a:endParaRPr lang="ru-RU" b="1" dirty="0" smtClean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ru-RU" sz="2400" b="1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8272"/>
            <a:ext cx="804317" cy="10485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57838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633742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Лечение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914400"/>
            <a:ext cx="8201052" cy="2238797"/>
          </a:xfrm>
        </p:spPr>
        <p:txBody>
          <a:bodyPr>
            <a:normAutofit lnSpcReduction="10000"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После уточнения диагноза при достаточном раскрытии зева производят прокол головки троакаром или длинной иглой и выпускают жидкость. После истечения жидкости объем головки уменьшается и роды заканчиваются самостоятельно. Если возникают показания к ускорению родов (слабость родовой деятельности, повышение температуры и др.), плод извлекают путем наложения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краниокласта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3429000"/>
            <a:ext cx="3702585" cy="30003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11716"/>
            <a:ext cx="3980736" cy="30176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543" y="32657"/>
            <a:ext cx="824458" cy="10341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579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0049" y="28303"/>
            <a:ext cx="7633742" cy="9130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анэнцефалия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124200"/>
            <a:ext cx="3714750" cy="363365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071546"/>
            <a:ext cx="7633742" cy="52530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резкое недоразвитие полушарий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мозга. 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333333"/>
                </a:solidFill>
                <a:latin typeface="Arial" panose="020B0604020202020204" pitchFamily="34" charset="0"/>
              </a:rPr>
              <a:t>КЛИНИКА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: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444444"/>
                </a:solidFill>
                <a:latin typeface="Raleway"/>
              </a:rPr>
              <a:t>отсутствие свода </a:t>
            </a:r>
            <a:r>
              <a:rPr lang="ru-RU" dirty="0">
                <a:solidFill>
                  <a:srgbClr val="444444"/>
                </a:solidFill>
                <a:latin typeface="Raleway"/>
              </a:rPr>
              <a:t>черепа и </a:t>
            </a:r>
            <a:r>
              <a:rPr lang="ru-RU" dirty="0" smtClean="0">
                <a:solidFill>
                  <a:srgbClr val="444444"/>
                </a:solidFill>
                <a:latin typeface="Raleway"/>
              </a:rPr>
              <a:t>большой части </a:t>
            </a:r>
            <a:r>
              <a:rPr lang="ru-RU" dirty="0">
                <a:solidFill>
                  <a:srgbClr val="444444"/>
                </a:solidFill>
                <a:latin typeface="Raleway"/>
              </a:rPr>
              <a:t>головного </a:t>
            </a:r>
            <a:r>
              <a:rPr lang="ru-RU" dirty="0" smtClean="0">
                <a:solidFill>
                  <a:srgbClr val="444444"/>
                </a:solidFill>
                <a:latin typeface="Raleway"/>
              </a:rPr>
              <a:t>мозга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444444"/>
                </a:solidFill>
                <a:latin typeface="Raleway"/>
              </a:rPr>
              <a:t>лицевая </a:t>
            </a:r>
            <a:r>
              <a:rPr lang="ru-RU" dirty="0">
                <a:solidFill>
                  <a:srgbClr val="444444"/>
                </a:solidFill>
                <a:latin typeface="Raleway"/>
              </a:rPr>
              <a:t>часть черепа достаточно развита; маленькая головка располагается непосредственно на плечевом поясе, глаза выпячены (лягушачья голова). 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444444"/>
                </a:solidFill>
                <a:latin typeface="Raleway"/>
              </a:rPr>
              <a:t>	</a:t>
            </a:r>
            <a:r>
              <a:rPr lang="ru-RU" sz="3200" b="1" dirty="0" smtClean="0"/>
              <a:t>ДИАГНОСТИКА</a:t>
            </a:r>
            <a:r>
              <a:rPr lang="ru-RU" dirty="0" smtClean="0"/>
              <a:t>:</a:t>
            </a:r>
          </a:p>
          <a:p>
            <a:pPr>
              <a:buFontTx/>
              <a:buChar char="-"/>
            </a:pPr>
            <a:r>
              <a:rPr lang="ru-RU" dirty="0" smtClean="0"/>
              <a:t>УЗИ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3B3B3B"/>
                </a:solidFill>
                <a:latin typeface="Arial" panose="020B0604020202020204" pitchFamily="34" charset="0"/>
              </a:rPr>
              <a:t>исследование </a:t>
            </a:r>
            <a:r>
              <a:rPr lang="ru-RU" dirty="0">
                <a:solidFill>
                  <a:srgbClr val="3B3B3B"/>
                </a:solidFill>
                <a:latin typeface="Arial" panose="020B0604020202020204" pitchFamily="34" charset="0"/>
              </a:rPr>
              <a:t>крови </a:t>
            </a:r>
            <a:r>
              <a:rPr lang="ru-RU" dirty="0" smtClean="0">
                <a:solidFill>
                  <a:srgbClr val="3B3B3B"/>
                </a:solidFill>
                <a:latin typeface="Arial" panose="020B0604020202020204" pitchFamily="34" charset="0"/>
              </a:rPr>
              <a:t>(повышенное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B3B3B"/>
                </a:solidFill>
                <a:latin typeface="Arial" panose="020B0604020202020204" pitchFamily="34" charset="0"/>
              </a:rPr>
              <a:t>содержание альфа-</a:t>
            </a:r>
            <a:r>
              <a:rPr lang="ru-RU" dirty="0" err="1" smtClean="0">
                <a:solidFill>
                  <a:srgbClr val="3B3B3B"/>
                </a:solidFill>
                <a:latin typeface="Arial" panose="020B0604020202020204" pitchFamily="34" charset="0"/>
              </a:rPr>
              <a:t>фетопротеина</a:t>
            </a:r>
            <a:r>
              <a:rPr lang="ru-RU" dirty="0" smtClean="0">
                <a:solidFill>
                  <a:srgbClr val="3B3B3B"/>
                </a:solidFill>
                <a:latin typeface="Arial" panose="020B0604020202020204" pitchFamily="34" charset="0"/>
              </a:rPr>
              <a:t>)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3B3B3B"/>
                </a:solidFill>
                <a:latin typeface="Arial" panose="020B0604020202020204" pitchFamily="34" charset="0"/>
              </a:rPr>
              <a:t>эмбриональная </a:t>
            </a:r>
            <a:r>
              <a:rPr lang="ru-RU" dirty="0">
                <a:solidFill>
                  <a:srgbClr val="3B3B3B"/>
                </a:solidFill>
                <a:latin typeface="Arial" panose="020B0604020202020204" pitchFamily="34" charset="0"/>
              </a:rPr>
              <a:t>магнитно-резонансная </a:t>
            </a:r>
            <a:endParaRPr lang="ru-RU" dirty="0" smtClean="0">
              <a:solidFill>
                <a:srgbClr val="3B3B3B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3B3B3B"/>
                </a:solidFill>
                <a:latin typeface="Arial" panose="020B0604020202020204" pitchFamily="34" charset="0"/>
              </a:rPr>
              <a:t>томография</a:t>
            </a:r>
            <a:r>
              <a:rPr lang="ru-RU" dirty="0">
                <a:solidFill>
                  <a:srgbClr val="3B3B3B"/>
                </a:solidFill>
                <a:latin typeface="Arial" panose="020B0604020202020204" pitchFamily="34" charset="0"/>
              </a:rPr>
              <a:t>. 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543" y="28303"/>
            <a:ext cx="824458" cy="11146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0506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6920"/>
            <a:ext cx="7633742" cy="684415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Лечение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200847"/>
            <a:ext cx="7633742" cy="1523999"/>
          </a:xfrm>
        </p:spPr>
        <p:txBody>
          <a:bodyPr/>
          <a:lstStyle/>
          <a:p>
            <a:pPr fontAlgn="base">
              <a:buNone/>
            </a:pPr>
            <a:r>
              <a:rPr lang="ru-RU" dirty="0" smtClean="0">
                <a:solidFill>
                  <a:srgbClr val="3B3B3B"/>
                </a:solidFill>
                <a:latin typeface="Arial" panose="020B0604020202020204" pitchFamily="34" charset="0"/>
              </a:rPr>
              <a:t>   Лечения </a:t>
            </a:r>
            <a:r>
              <a:rPr lang="ru-RU" dirty="0">
                <a:solidFill>
                  <a:srgbClr val="3B3B3B"/>
                </a:solidFill>
                <a:latin typeface="Arial" panose="020B0604020202020204" pitchFamily="34" charset="0"/>
              </a:rPr>
              <a:t>данной патологии не существует и при ее обнаружении рекомендуется </a:t>
            </a:r>
            <a:r>
              <a:rPr lang="ru-RU" dirty="0">
                <a:solidFill>
                  <a:srgbClr val="1C629C"/>
                </a:solidFill>
                <a:latin typeface="Arial" panose="020B0604020202020204" pitchFamily="34" charset="0"/>
                <a:hlinkClick r:id="rId2"/>
              </a:rPr>
              <a:t>прерывание беременности</a:t>
            </a:r>
            <a:r>
              <a:rPr lang="ru-RU" dirty="0">
                <a:solidFill>
                  <a:srgbClr val="3B3B3B"/>
                </a:solidFill>
                <a:latin typeface="Arial" panose="020B0604020202020204" pitchFamily="34" charset="0"/>
              </a:rPr>
              <a:t> по медицинским показаниям на любом сроке. Если ребенок рождается, ему оказывается паллиативная помощь</a:t>
            </a:r>
            <a:r>
              <a:rPr lang="ru-RU" dirty="0" smtClean="0">
                <a:solidFill>
                  <a:srgbClr val="3B3B3B"/>
                </a:solidFill>
                <a:latin typeface="Arial" panose="020B0604020202020204" pitchFamily="34" charset="0"/>
              </a:rPr>
              <a:t>.</a:t>
            </a:r>
            <a:endParaRPr lang="ru-RU" dirty="0">
              <a:solidFill>
                <a:srgbClr val="3B3B3B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2786058"/>
            <a:ext cx="3559851" cy="33575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8" y="2786058"/>
            <a:ext cx="4214842" cy="33845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1" y="0"/>
            <a:ext cx="838200" cy="11416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86466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954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err="1" smtClean="0"/>
              <a:t>Энцефалоцеле</a:t>
            </a:r>
            <a:r>
              <a:rPr lang="ru-RU" sz="3600" dirty="0" smtClean="0"/>
              <a:t> </a:t>
            </a:r>
            <a:r>
              <a:rPr lang="ru-RU" sz="3600" dirty="0" smtClean="0"/>
              <a:t>(Мозговая грыжа)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354" y="3585754"/>
            <a:ext cx="3270646" cy="327224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129" y="1306286"/>
            <a:ext cx="7633742" cy="55626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Raleway"/>
              </a:rPr>
              <a:t>выпячивание мозга в области большого родничка, затылка или переносицы</a:t>
            </a:r>
            <a:r>
              <a:rPr lang="ru-RU" dirty="0" smtClean="0">
                <a:solidFill>
                  <a:schemeClr val="tx2"/>
                </a:solidFill>
                <a:latin typeface="Raleway"/>
              </a:rPr>
              <a:t>.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2"/>
                </a:solidFill>
                <a:latin typeface="Raleway"/>
              </a:rPr>
              <a:t>КЛИНИКА</a:t>
            </a:r>
            <a:r>
              <a:rPr lang="ru-RU" dirty="0" smtClean="0">
                <a:solidFill>
                  <a:schemeClr val="tx2"/>
                </a:solidFill>
                <a:latin typeface="Raleway"/>
              </a:rPr>
              <a:t>:</a:t>
            </a:r>
          </a:p>
          <a:p>
            <a:r>
              <a:rPr lang="ru-RU" dirty="0" smtClean="0">
                <a:solidFill>
                  <a:schemeClr val="tx2"/>
                </a:solidFill>
                <a:latin typeface="Raleway"/>
              </a:rPr>
              <a:t> </a:t>
            </a:r>
            <a:r>
              <a:rPr lang="ru-RU" dirty="0">
                <a:solidFill>
                  <a:schemeClr val="tx2"/>
                </a:solidFill>
                <a:latin typeface="pf_agora_sans_proregular"/>
              </a:rPr>
              <a:t>Видимое мягкое выпячивание на голове, лице, в носу.</a:t>
            </a:r>
          </a:p>
          <a:p>
            <a:r>
              <a:rPr lang="ru-RU" dirty="0">
                <a:solidFill>
                  <a:schemeClr val="tx2"/>
                </a:solidFill>
                <a:latin typeface="pf_agora_sans_proregular"/>
              </a:rPr>
              <a:t>Затруднение носового дыхания: ребенок при этом дышит преимущественно ртом.</a:t>
            </a:r>
          </a:p>
          <a:p>
            <a:r>
              <a:rPr lang="ru-RU" dirty="0" smtClean="0">
                <a:solidFill>
                  <a:schemeClr val="tx2"/>
                </a:solidFill>
                <a:latin typeface="pf_agora_sans_proregular"/>
              </a:rPr>
              <a:t>Истечение </a:t>
            </a:r>
            <a:r>
              <a:rPr lang="ru-RU" dirty="0">
                <a:solidFill>
                  <a:schemeClr val="tx2"/>
                </a:solidFill>
                <a:latin typeface="pf_agora_sans_proregular"/>
              </a:rPr>
              <a:t>прозрачной жидкости (ликвор – цереброспинальная жидкость) из носа.</a:t>
            </a:r>
          </a:p>
          <a:p>
            <a:r>
              <a:rPr lang="ru-RU" dirty="0">
                <a:solidFill>
                  <a:schemeClr val="tx2"/>
                </a:solidFill>
                <a:latin typeface="pf_agora_sans_proregular"/>
              </a:rPr>
              <a:t>Беспокойство ребенка: ребенок </a:t>
            </a:r>
            <a:r>
              <a:rPr lang="ru-RU" dirty="0" smtClean="0">
                <a:solidFill>
                  <a:schemeClr val="tx2"/>
                </a:solidFill>
                <a:latin typeface="pf_agora_sans_proregular"/>
              </a:rPr>
              <a:t>отказывается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pf_agora_sans_proregular"/>
              </a:rPr>
              <a:t>от </a:t>
            </a:r>
            <a:r>
              <a:rPr lang="ru-RU" dirty="0">
                <a:solidFill>
                  <a:schemeClr val="tx2"/>
                </a:solidFill>
                <a:latin typeface="pf_agora_sans_proregular"/>
              </a:rPr>
              <a:t>еды, </a:t>
            </a:r>
            <a:r>
              <a:rPr lang="ru-RU" dirty="0" smtClean="0">
                <a:solidFill>
                  <a:schemeClr val="tx2"/>
                </a:solidFill>
                <a:latin typeface="pf_agora_sans_proregular"/>
              </a:rPr>
              <a:t>плохо </a:t>
            </a:r>
            <a:r>
              <a:rPr lang="ru-RU" dirty="0">
                <a:solidFill>
                  <a:schemeClr val="tx2"/>
                </a:solidFill>
                <a:latin typeface="pf_agora_sans_proregular"/>
              </a:rPr>
              <a:t>спит.</a:t>
            </a:r>
          </a:p>
          <a:p>
            <a:r>
              <a:rPr lang="ru-RU" dirty="0">
                <a:solidFill>
                  <a:schemeClr val="tx2"/>
                </a:solidFill>
                <a:latin typeface="pf_agora_sans_proregular"/>
              </a:rPr>
              <a:t>Асимметрия глазниц.</a:t>
            </a:r>
          </a:p>
          <a:p>
            <a:r>
              <a:rPr lang="ru-RU" dirty="0">
                <a:solidFill>
                  <a:schemeClr val="tx2"/>
                </a:solidFill>
                <a:latin typeface="pf_agora_sans_proregular"/>
              </a:rPr>
              <a:t>Широкая переносица.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1" y="0"/>
            <a:ext cx="827926" cy="1066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8613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2127</TotalTime>
  <Words>2148</Words>
  <Application>Microsoft Office PowerPoint</Application>
  <PresentationFormat>Экран (4:3)</PresentationFormat>
  <Paragraphs>252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Badge</vt:lpstr>
      <vt:lpstr>ПМ. 04 Медицинская помощь женщине, новорожденному, семье при патологическом течении беременности, родов и послеродового периода МДК 04. 01 Патологическое акушерство Специальность 31.02.02. «Акушерское дело»  Тема занятия: «Аномалии развития и заболевания плода, плодных оболочек и плаценты»</vt:lpstr>
      <vt:lpstr>Слайд 2</vt:lpstr>
      <vt:lpstr> содержание</vt:lpstr>
      <vt:lpstr>причины</vt:lpstr>
      <vt:lpstr>гидроцефалия</vt:lpstr>
      <vt:lpstr>Лечение</vt:lpstr>
      <vt:lpstr> анэнцефалия</vt:lpstr>
      <vt:lpstr>Лечение</vt:lpstr>
      <vt:lpstr> Энцефалоцеле (Мозговая грыжа)</vt:lpstr>
      <vt:lpstr>     Лечение</vt:lpstr>
      <vt:lpstr> Волчья пасть</vt:lpstr>
      <vt:lpstr>Лечение</vt:lpstr>
      <vt:lpstr>Расщепление позвоночника</vt:lpstr>
      <vt:lpstr>Пупочная грыжа</vt:lpstr>
      <vt:lpstr>Заращение заднепроходного отверстия</vt:lpstr>
      <vt:lpstr> Полидактилия (многопалость)</vt:lpstr>
      <vt:lpstr>Сросшаяся двойня</vt:lpstr>
      <vt:lpstr>Гигантский плод</vt:lpstr>
      <vt:lpstr>Переношенный ребенок</vt:lpstr>
      <vt:lpstr> Внутриутробная смерть плода</vt:lpstr>
      <vt:lpstr>Диагностика</vt:lpstr>
      <vt:lpstr>Мацерация мертвого плода</vt:lpstr>
      <vt:lpstr>мумификация</vt:lpstr>
      <vt:lpstr>Пузырный занос</vt:lpstr>
      <vt:lpstr>Классификация</vt:lpstr>
      <vt:lpstr>Клиника</vt:lpstr>
      <vt:lpstr>Слайд 27</vt:lpstr>
      <vt:lpstr>Хорионкарцинома (хорионэпителиома)</vt:lpstr>
      <vt:lpstr>многоводие</vt:lpstr>
      <vt:lpstr>     Клиника</vt:lpstr>
      <vt:lpstr>Диагностика</vt:lpstr>
      <vt:lpstr>Лечение</vt:lpstr>
      <vt:lpstr>маловодие</vt:lpstr>
      <vt:lpstr>Ведение родов</vt:lpstr>
      <vt:lpstr>Преждевременный разрыв плодных оболочек</vt:lpstr>
      <vt:lpstr>Ведение родов</vt:lpstr>
      <vt:lpstr>Запоздалый разрыв плодных оболочек</vt:lpstr>
      <vt:lpstr>Ведение родов</vt:lpstr>
      <vt:lpstr>гастрошизис</vt:lpstr>
      <vt:lpstr>Список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беременной технике грудного вскармливания и уходу за здоровым новорожденным</dc:title>
  <dc:creator>Miya</dc:creator>
  <cp:lastModifiedBy>Admin</cp:lastModifiedBy>
  <cp:revision>157</cp:revision>
  <dcterms:created xsi:type="dcterms:W3CDTF">2014-02-13T15:04:06Z</dcterms:created>
  <dcterms:modified xsi:type="dcterms:W3CDTF">2020-05-02T14:07:09Z</dcterms:modified>
</cp:coreProperties>
</file>